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Cerebri" panose="020B0604020202020204" charset="0"/>
      <p:regular r:id="rId36"/>
    </p:embeddedFont>
    <p:embeddedFont>
      <p:font typeface="Intro Rust" panose="020B0604020202020204" charset="0"/>
      <p:regular r:id="rId37"/>
    </p:embeddedFont>
    <p:embeddedFont>
      <p:font typeface="Open Sans Light" panose="020B0604020202020204" charset="0"/>
      <p:regular r:id="rId38"/>
    </p:embeddedFont>
    <p:embeddedFont>
      <p:font typeface="Public Sans" panose="020B0604020202020204" charset="0"/>
      <p:regular r:id="rId39"/>
    </p:embeddedFont>
    <p:embeddedFont>
      <p:font typeface="Public Sans Bold" panose="020B0604020202020204" charset="0"/>
      <p:regular r:id="rId40"/>
    </p:embeddedFont>
    <p:embeddedFont>
      <p:font typeface="Tex Gyre Bonum" panose="020B0604020202020204" charset="0"/>
      <p:regular r:id="rId41"/>
    </p:embeddedFont>
    <p:embeddedFont>
      <p:font typeface="Tex Gyre Bonum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7" d="100"/>
          <a:sy n="57" d="100"/>
        </p:scale>
        <p:origin x="82" y="7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hidden="1"/>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endParaRPr lang="en-US"/>
          </a:p>
        </p:txBody>
      </p:sp>
      <p:sp>
        <p:nvSpPr>
          <p:cNvPr id="6" name="Slide Number Placeholder 5" hidden="1"/>
          <p:cNvSpPr>
            <a:spLocks noGrp="1"/>
          </p:cNvSpPr>
          <p:nvPr>
            <p:ph type="sldNum" sz="quarter" idx="12"/>
          </p:nvPr>
        </p:nvSpPr>
        <p:spPr/>
        <p:txBody>
          <a:bodyPr/>
          <a:lstStyle/>
          <a:p>
            <a:r>
              <a:rPr lang="en-US"/>
              <a:t> </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hidden="1"/>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endParaRPr lang="en-US"/>
          </a:p>
        </p:txBody>
      </p:sp>
      <p:sp>
        <p:nvSpPr>
          <p:cNvPr id="6" name="Slide Number Placeholder 5" hidden="1"/>
          <p:cNvSpPr>
            <a:spLocks noGrp="1"/>
          </p:cNvSpPr>
          <p:nvPr>
            <p:ph type="sldNum" sz="quarter" idx="12"/>
          </p:nvPr>
        </p:nvSpPr>
        <p:spPr/>
        <p:txBody>
          <a:bodyPr/>
          <a:lstStyle/>
          <a:p>
            <a:r>
              <a:rPr lang="en-US"/>
              <a:t>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hidden="1"/>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endParaRPr lang="en-US"/>
          </a:p>
        </p:txBody>
      </p:sp>
      <p:sp>
        <p:nvSpPr>
          <p:cNvPr id="6" name="Slide Number Placeholder 5" hidden="1"/>
          <p:cNvSpPr>
            <a:spLocks noGrp="1"/>
          </p:cNvSpPr>
          <p:nvPr>
            <p:ph type="sldNum" sz="quarter" idx="12"/>
          </p:nvPr>
        </p:nvSpPr>
        <p:spPr/>
        <p:txBody>
          <a:bodyPr/>
          <a:lstStyle/>
          <a:p>
            <a:r>
              <a:rPr lang="en-US"/>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hidden="1"/>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endParaRPr lang="en-US"/>
          </a:p>
        </p:txBody>
      </p:sp>
      <p:sp>
        <p:nvSpPr>
          <p:cNvPr id="6" name="Slide Number Placeholder 5" hidden="1"/>
          <p:cNvSpPr>
            <a:spLocks noGrp="1"/>
          </p:cNvSpPr>
          <p:nvPr>
            <p:ph type="sldNum" sz="quarter" idx="12"/>
          </p:nvPr>
        </p:nvSpPr>
        <p:spPr/>
        <p:txBody>
          <a:bodyPr/>
          <a:lstStyle/>
          <a:p>
            <a:r>
              <a:rPr lang="en-US"/>
              <a:t>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hidden="1"/>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endParaRPr lang="en-US"/>
          </a:p>
        </p:txBody>
      </p:sp>
      <p:sp>
        <p:nvSpPr>
          <p:cNvPr id="6" name="Slide Number Placeholder 5" hidden="1"/>
          <p:cNvSpPr>
            <a:spLocks noGrp="1"/>
          </p:cNvSpPr>
          <p:nvPr>
            <p:ph type="sldNum" sz="quarter" idx="12"/>
          </p:nvPr>
        </p:nvSpPr>
        <p:spPr/>
        <p:txBody>
          <a:bodyPr/>
          <a:lstStyle/>
          <a:p>
            <a:r>
              <a:rPr lang="en-US"/>
              <a:t> </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hidden="1"/>
          <p:cNvSpPr>
            <a:spLocks noGrp="1"/>
          </p:cNvSpPr>
          <p:nvPr>
            <p:ph type="dt" sz="half" idx="10"/>
          </p:nvPr>
        </p:nvSpPr>
        <p:spPr/>
        <p:txBody>
          <a:bodyPr/>
          <a:lstStyle/>
          <a:p>
            <a:r>
              <a:rPr lang="en-US"/>
              <a:t> </a:t>
            </a:r>
          </a:p>
        </p:txBody>
      </p:sp>
      <p:sp>
        <p:nvSpPr>
          <p:cNvPr id="6" name="Footer Placeholder 5"/>
          <p:cNvSpPr>
            <a:spLocks noGrp="1"/>
          </p:cNvSpPr>
          <p:nvPr>
            <p:ph type="ftr" sz="quarter" idx="11"/>
          </p:nvPr>
        </p:nvSpPr>
        <p:spPr/>
        <p:txBody>
          <a:bodyPr/>
          <a:lstStyle/>
          <a:p>
            <a:endParaRPr lang="en-US"/>
          </a:p>
        </p:txBody>
      </p:sp>
      <p:sp>
        <p:nvSpPr>
          <p:cNvPr id="7" name="Slide Number Placeholder 6" hidden="1"/>
          <p:cNvSpPr>
            <a:spLocks noGrp="1"/>
          </p:cNvSpPr>
          <p:nvPr>
            <p:ph type="sldNum" sz="quarter" idx="12"/>
          </p:nvPr>
        </p:nvSpPr>
        <p:spPr/>
        <p:txBody>
          <a:bodyPr/>
          <a:lstStyle/>
          <a:p>
            <a:r>
              <a:rPr lang="en-US"/>
              <a:t>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hidden="1"/>
          <p:cNvSpPr>
            <a:spLocks noGrp="1"/>
          </p:cNvSpPr>
          <p:nvPr>
            <p:ph type="dt" sz="half" idx="10"/>
          </p:nvPr>
        </p:nvSpPr>
        <p:spPr/>
        <p:txBody>
          <a:bodyPr/>
          <a:lstStyle/>
          <a:p>
            <a:r>
              <a:rPr lang="en-US"/>
              <a:t> </a:t>
            </a:r>
          </a:p>
        </p:txBody>
      </p:sp>
      <p:sp>
        <p:nvSpPr>
          <p:cNvPr id="8" name="Footer Placeholder 7"/>
          <p:cNvSpPr>
            <a:spLocks noGrp="1"/>
          </p:cNvSpPr>
          <p:nvPr>
            <p:ph type="ftr" sz="quarter" idx="11"/>
          </p:nvPr>
        </p:nvSpPr>
        <p:spPr/>
        <p:txBody>
          <a:bodyPr/>
          <a:lstStyle/>
          <a:p>
            <a:endParaRPr lang="en-US"/>
          </a:p>
        </p:txBody>
      </p:sp>
      <p:sp>
        <p:nvSpPr>
          <p:cNvPr id="9" name="Slide Number Placeholder 8" hidden="1"/>
          <p:cNvSpPr>
            <a:spLocks noGrp="1"/>
          </p:cNvSpPr>
          <p:nvPr>
            <p:ph type="sldNum" sz="quarter" idx="12"/>
          </p:nvPr>
        </p:nvSpPr>
        <p:spPr/>
        <p:txBody>
          <a:bodyPr/>
          <a:lstStyle/>
          <a:p>
            <a:r>
              <a:rPr lang="en-US"/>
              <a:t>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hidden="1"/>
          <p:cNvSpPr>
            <a:spLocks noGrp="1"/>
          </p:cNvSpPr>
          <p:nvPr>
            <p:ph type="dt" sz="half" idx="10"/>
          </p:nvPr>
        </p:nvSpPr>
        <p:spPr/>
        <p:txBody>
          <a:bodyPr/>
          <a:lstStyle/>
          <a:p>
            <a:r>
              <a:rPr lang="en-US"/>
              <a:t> </a:t>
            </a:r>
          </a:p>
        </p:txBody>
      </p:sp>
      <p:sp>
        <p:nvSpPr>
          <p:cNvPr id="4" name="Footer Placeholder 3"/>
          <p:cNvSpPr>
            <a:spLocks noGrp="1"/>
          </p:cNvSpPr>
          <p:nvPr>
            <p:ph type="ftr" sz="quarter" idx="11"/>
          </p:nvPr>
        </p:nvSpPr>
        <p:spPr/>
        <p:txBody>
          <a:bodyPr/>
          <a:lstStyle/>
          <a:p>
            <a:endParaRPr lang="en-US"/>
          </a:p>
        </p:txBody>
      </p:sp>
      <p:sp>
        <p:nvSpPr>
          <p:cNvPr id="5" name="Slide Number Placeholder 4" hidden="1"/>
          <p:cNvSpPr>
            <a:spLocks noGrp="1"/>
          </p:cNvSpPr>
          <p:nvPr>
            <p:ph type="sldNum" sz="quarter" idx="12"/>
          </p:nvPr>
        </p:nvSpPr>
        <p:spPr/>
        <p:txBody>
          <a:bodyPr/>
          <a:lstStyle/>
          <a:p>
            <a:r>
              <a:rPr lang="en-US"/>
              <a:t> </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hidden="1"/>
          <p:cNvSpPr>
            <a:spLocks noGrp="1"/>
          </p:cNvSpPr>
          <p:nvPr>
            <p:ph type="dt" sz="half" idx="10"/>
          </p:nvPr>
        </p:nvSpPr>
        <p:spPr/>
        <p:txBody>
          <a:bodyPr/>
          <a:lstStyle/>
          <a:p>
            <a:r>
              <a:rPr lang="en-US"/>
              <a:t> </a:t>
            </a:r>
          </a:p>
        </p:txBody>
      </p:sp>
      <p:sp>
        <p:nvSpPr>
          <p:cNvPr id="3" name="Footer Placeholder 2"/>
          <p:cNvSpPr>
            <a:spLocks noGrp="1"/>
          </p:cNvSpPr>
          <p:nvPr>
            <p:ph type="ftr" sz="quarter" idx="11"/>
          </p:nvPr>
        </p:nvSpPr>
        <p:spPr/>
        <p:txBody>
          <a:bodyPr/>
          <a:lstStyle/>
          <a:p>
            <a:endParaRPr lang="en-US"/>
          </a:p>
        </p:txBody>
      </p:sp>
      <p:sp>
        <p:nvSpPr>
          <p:cNvPr id="4" name="Slide Number Placeholder 3" hidden="1"/>
          <p:cNvSpPr>
            <a:spLocks noGrp="1"/>
          </p:cNvSpPr>
          <p:nvPr>
            <p:ph type="sldNum" sz="quarter" idx="12"/>
          </p:nvPr>
        </p:nvSpPr>
        <p:spPr/>
        <p:txBody>
          <a:bodyPr/>
          <a:lstStyle/>
          <a:p>
            <a:r>
              <a:rPr lang="en-US"/>
              <a:t>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hidden="1"/>
          <p:cNvSpPr>
            <a:spLocks noGrp="1"/>
          </p:cNvSpPr>
          <p:nvPr>
            <p:ph type="dt" sz="half" idx="10"/>
          </p:nvPr>
        </p:nvSpPr>
        <p:spPr/>
        <p:txBody>
          <a:bodyPr/>
          <a:lstStyle/>
          <a:p>
            <a:r>
              <a:rPr lang="en-US"/>
              <a:t> </a:t>
            </a:r>
          </a:p>
        </p:txBody>
      </p:sp>
      <p:sp>
        <p:nvSpPr>
          <p:cNvPr id="6" name="Footer Placeholder 5"/>
          <p:cNvSpPr>
            <a:spLocks noGrp="1"/>
          </p:cNvSpPr>
          <p:nvPr>
            <p:ph type="ftr" sz="quarter" idx="11"/>
          </p:nvPr>
        </p:nvSpPr>
        <p:spPr/>
        <p:txBody>
          <a:bodyPr/>
          <a:lstStyle/>
          <a:p>
            <a:endParaRPr lang="en-US"/>
          </a:p>
        </p:txBody>
      </p:sp>
      <p:sp>
        <p:nvSpPr>
          <p:cNvPr id="7" name="Slide Number Placeholder 6" hidden="1"/>
          <p:cNvSpPr>
            <a:spLocks noGrp="1"/>
          </p:cNvSpPr>
          <p:nvPr>
            <p:ph type="sldNum" sz="quarter" idx="12"/>
          </p:nvPr>
        </p:nvSpPr>
        <p:spPr/>
        <p:txBody>
          <a:bodyPr/>
          <a:lstStyle/>
          <a:p>
            <a:r>
              <a:rPr lang="en-US"/>
              <a:t>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hidden="1"/>
          <p:cNvSpPr>
            <a:spLocks noGrp="1"/>
          </p:cNvSpPr>
          <p:nvPr>
            <p:ph type="dt" sz="half" idx="10"/>
          </p:nvPr>
        </p:nvSpPr>
        <p:spPr/>
        <p:txBody>
          <a:bodyPr/>
          <a:lstStyle/>
          <a:p>
            <a:r>
              <a:rPr lang="en-US"/>
              <a:t> </a:t>
            </a:r>
          </a:p>
        </p:txBody>
      </p:sp>
      <p:sp>
        <p:nvSpPr>
          <p:cNvPr id="6" name="Footer Placeholder 5"/>
          <p:cNvSpPr>
            <a:spLocks noGrp="1"/>
          </p:cNvSpPr>
          <p:nvPr>
            <p:ph type="ftr" sz="quarter" idx="11"/>
          </p:nvPr>
        </p:nvSpPr>
        <p:spPr/>
        <p:txBody>
          <a:bodyPr/>
          <a:lstStyle/>
          <a:p>
            <a:endParaRPr lang="en-US"/>
          </a:p>
        </p:txBody>
      </p:sp>
      <p:sp>
        <p:nvSpPr>
          <p:cNvPr id="7" name="Slide Number Placeholder 6" hidden="1"/>
          <p:cNvSpPr>
            <a:spLocks noGrp="1"/>
          </p:cNvSpPr>
          <p:nvPr>
            <p:ph type="sldNum" sz="quarter" idx="12"/>
          </p:nvPr>
        </p:nvSpPr>
        <p:spPr/>
        <p:txBody>
          <a:bodyPr/>
          <a:lstStyle/>
          <a:p>
            <a:r>
              <a:rPr lang="en-US"/>
              <a:t> </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hidden="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hidden="1"/>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 </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393D"/>
        </a:solidFill>
        <a:effectLst/>
      </p:bgPr>
    </p:bg>
    <p:spTree>
      <p:nvGrpSpPr>
        <p:cNvPr id="1" name=""/>
        <p:cNvGrpSpPr/>
        <p:nvPr/>
      </p:nvGrpSpPr>
      <p:grpSpPr>
        <a:xfrm>
          <a:off x="0" y="0"/>
          <a:ext cx="0" cy="0"/>
          <a:chOff x="0" y="0"/>
          <a:chExt cx="0" cy="0"/>
        </a:xfrm>
      </p:grpSpPr>
      <p:sp>
        <p:nvSpPr>
          <p:cNvPr id="2" name="AutoShape 2"/>
          <p:cNvSpPr/>
          <p:nvPr/>
        </p:nvSpPr>
        <p:spPr>
          <a:xfrm>
            <a:off x="0" y="0"/>
            <a:ext cx="6945913" cy="10287000"/>
          </a:xfrm>
          <a:prstGeom prst="rect">
            <a:avLst/>
          </a:prstGeom>
          <a:solidFill>
            <a:srgbClr val="2C6063"/>
          </a:solidFill>
        </p:spPr>
      </p:sp>
      <p:grpSp>
        <p:nvGrpSpPr>
          <p:cNvPr id="3" name="Group 3"/>
          <p:cNvGrpSpPr/>
          <p:nvPr/>
        </p:nvGrpSpPr>
        <p:grpSpPr>
          <a:xfrm>
            <a:off x="8937226" y="2821828"/>
            <a:ext cx="8214175" cy="4643344"/>
            <a:chOff x="0" y="0"/>
            <a:chExt cx="10952233" cy="6191126"/>
          </a:xfrm>
        </p:grpSpPr>
        <p:sp>
          <p:nvSpPr>
            <p:cNvPr id="4" name="TextBox 4"/>
            <p:cNvSpPr txBox="1"/>
            <p:nvPr/>
          </p:nvSpPr>
          <p:spPr>
            <a:xfrm>
              <a:off x="0" y="95250"/>
              <a:ext cx="10952233" cy="5187950"/>
            </a:xfrm>
            <a:prstGeom prst="rect">
              <a:avLst/>
            </a:prstGeom>
          </p:spPr>
          <p:txBody>
            <a:bodyPr lIns="0" tIns="0" rIns="0" bIns="0" rtlCol="0" anchor="t">
              <a:spAutoFit/>
            </a:bodyPr>
            <a:lstStyle/>
            <a:p>
              <a:pPr>
                <a:lnSpc>
                  <a:spcPts val="6000"/>
                </a:lnSpc>
              </a:pPr>
              <a:r>
                <a:rPr lang="en-US" sz="6000">
                  <a:solidFill>
                    <a:srgbClr val="FFFFFF"/>
                  </a:solidFill>
                  <a:latin typeface="Public Sans Bold"/>
                </a:rPr>
                <a:t>MANUFACTURING EQUIPMENT LOG FILE ANALYSIS USING NATURAL LANGUAGE PROCESSING (NLP)</a:t>
              </a:r>
            </a:p>
          </p:txBody>
        </p:sp>
        <p:sp>
          <p:nvSpPr>
            <p:cNvPr id="5" name="TextBox 5"/>
            <p:cNvSpPr txBox="1"/>
            <p:nvPr/>
          </p:nvSpPr>
          <p:spPr>
            <a:xfrm>
              <a:off x="0" y="5590415"/>
              <a:ext cx="10952233" cy="600710"/>
            </a:xfrm>
            <a:prstGeom prst="rect">
              <a:avLst/>
            </a:prstGeom>
          </p:spPr>
          <p:txBody>
            <a:bodyPr lIns="0" tIns="0" rIns="0" bIns="0" rtlCol="0" anchor="t">
              <a:spAutoFit/>
            </a:bodyPr>
            <a:lstStyle/>
            <a:p>
              <a:pPr>
                <a:lnSpc>
                  <a:spcPts val="3779"/>
                </a:lnSpc>
                <a:spcBef>
                  <a:spcPct val="0"/>
                </a:spcBef>
              </a:pPr>
              <a:r>
                <a:rPr lang="en-US" sz="2699">
                  <a:solidFill>
                    <a:srgbClr val="FFFFFF"/>
                  </a:solidFill>
                  <a:latin typeface="Tex Gyre Bonum"/>
                </a:rPr>
                <a:t>TANG KAI VERN</a:t>
              </a:r>
            </a:p>
          </p:txBody>
        </p:sp>
      </p:grpSp>
      <p:sp>
        <p:nvSpPr>
          <p:cNvPr id="6" name="TextBox 6"/>
          <p:cNvSpPr txBox="1"/>
          <p:nvPr/>
        </p:nvSpPr>
        <p:spPr>
          <a:xfrm>
            <a:off x="1028700" y="882887"/>
            <a:ext cx="4860694" cy="711200"/>
          </a:xfrm>
          <a:prstGeom prst="rect">
            <a:avLst/>
          </a:prstGeom>
        </p:spPr>
        <p:txBody>
          <a:bodyPr lIns="0" tIns="0" rIns="0" bIns="0" rtlCol="0" anchor="t">
            <a:spAutoFit/>
          </a:bodyPr>
          <a:lstStyle/>
          <a:p>
            <a:pPr>
              <a:lnSpc>
                <a:spcPts val="2800"/>
              </a:lnSpc>
            </a:pPr>
            <a:r>
              <a:rPr lang="en-US" sz="2000">
                <a:solidFill>
                  <a:srgbClr val="FFFFFF"/>
                </a:solidFill>
                <a:latin typeface="Public Sans"/>
              </a:rPr>
              <a:t>FORWARD SCHOOL</a:t>
            </a:r>
          </a:p>
          <a:p>
            <a:pPr>
              <a:lnSpc>
                <a:spcPts val="2800"/>
              </a:lnSpc>
              <a:spcBef>
                <a:spcPct val="0"/>
              </a:spcBef>
            </a:pPr>
            <a:r>
              <a:rPr lang="en-US" sz="2000">
                <a:solidFill>
                  <a:srgbClr val="FFFFFF"/>
                </a:solidFill>
                <a:latin typeface="Public Sans"/>
              </a:rPr>
              <a:t>ADS CAPSTONE PROJECT</a:t>
            </a:r>
          </a:p>
        </p:txBody>
      </p:sp>
      <p:pic>
        <p:nvPicPr>
          <p:cNvPr id="7" name="Picture 7"/>
          <p:cNvPicPr>
            <a:picLocks noChangeAspect="1"/>
          </p:cNvPicPr>
          <p:nvPr/>
        </p:nvPicPr>
        <p:blipFill>
          <a:blip r:embed="rId2"/>
          <a:srcRect t="1547" r="52050"/>
          <a:stretch>
            <a:fillRect/>
          </a:stretch>
        </p:blipFill>
        <p:spPr>
          <a:xfrm>
            <a:off x="1028700" y="2184750"/>
            <a:ext cx="5917213" cy="8102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667862" y="0"/>
            <a:ext cx="6620138" cy="10287000"/>
          </a:xfrm>
          <a:prstGeom prst="rect">
            <a:avLst/>
          </a:prstGeom>
          <a:solidFill>
            <a:srgbClr val="2C6063"/>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9702" y="1747059"/>
            <a:ext cx="8733171" cy="5490981"/>
          </a:xfrm>
          <a:prstGeom prst="rect">
            <a:avLst/>
          </a:prstGeom>
        </p:spPr>
      </p:pic>
      <p:grpSp>
        <p:nvGrpSpPr>
          <p:cNvPr id="4" name="Group 4"/>
          <p:cNvGrpSpPr/>
          <p:nvPr/>
        </p:nvGrpSpPr>
        <p:grpSpPr>
          <a:xfrm>
            <a:off x="1262366" y="7859141"/>
            <a:ext cx="8681380" cy="1402969"/>
            <a:chOff x="0" y="0"/>
            <a:chExt cx="11575174" cy="1870626"/>
          </a:xfrm>
        </p:grpSpPr>
        <p:sp>
          <p:nvSpPr>
            <p:cNvPr id="5" name="TextBox 5"/>
            <p:cNvSpPr txBox="1"/>
            <p:nvPr/>
          </p:nvSpPr>
          <p:spPr>
            <a:xfrm>
              <a:off x="0" y="0"/>
              <a:ext cx="11575174" cy="568960"/>
            </a:xfrm>
            <a:prstGeom prst="rect">
              <a:avLst/>
            </a:prstGeom>
          </p:spPr>
          <p:txBody>
            <a:bodyPr lIns="0" tIns="0" rIns="0" bIns="0" rtlCol="0" anchor="t">
              <a:spAutoFit/>
            </a:bodyPr>
            <a:lstStyle/>
            <a:p>
              <a:pPr marL="0" lvl="0" indent="0">
                <a:lnSpc>
                  <a:spcPts val="3360"/>
                </a:lnSpc>
                <a:spcBef>
                  <a:spcPct val="0"/>
                </a:spcBef>
              </a:pPr>
              <a:r>
                <a:rPr lang="en-US" sz="2800">
                  <a:solidFill>
                    <a:srgbClr val="2C6063"/>
                  </a:solidFill>
                  <a:latin typeface="Tex Gyre Bonum"/>
                </a:rPr>
                <a:t>Locate any </a:t>
              </a:r>
              <a:r>
                <a:rPr lang="en-US" sz="2800">
                  <a:solidFill>
                    <a:srgbClr val="2C6063"/>
                  </a:solidFill>
                  <a:latin typeface="Tex Gyre Bonum Bold"/>
                </a:rPr>
                <a:t>relevant </a:t>
              </a:r>
              <a:r>
                <a:rPr lang="en-US" sz="2800">
                  <a:solidFill>
                    <a:srgbClr val="2C6063"/>
                  </a:solidFill>
                  <a:latin typeface="Tex Gyre Bonum"/>
                </a:rPr>
                <a:t>messages</a:t>
              </a:r>
            </a:p>
          </p:txBody>
        </p:sp>
        <p:sp>
          <p:nvSpPr>
            <p:cNvPr id="6" name="TextBox 6"/>
            <p:cNvSpPr txBox="1"/>
            <p:nvPr/>
          </p:nvSpPr>
          <p:spPr>
            <a:xfrm>
              <a:off x="0" y="846582"/>
              <a:ext cx="11575174" cy="1024043"/>
            </a:xfrm>
            <a:prstGeom prst="rect">
              <a:avLst/>
            </a:prstGeom>
          </p:spPr>
          <p:txBody>
            <a:bodyPr lIns="0" tIns="0" rIns="0" bIns="0" rtlCol="0" anchor="t">
              <a:spAutoFit/>
            </a:bodyPr>
            <a:lstStyle/>
            <a:p>
              <a:pPr marL="0" lvl="0" indent="0">
                <a:lnSpc>
                  <a:spcPts val="3079"/>
                </a:lnSpc>
              </a:pPr>
              <a:r>
                <a:rPr lang="en-US" sz="2199">
                  <a:solidFill>
                    <a:srgbClr val="191F2B"/>
                  </a:solidFill>
                  <a:latin typeface="Public Sans"/>
                </a:rPr>
                <a:t>Based on expert's feedback that these lines allow him to understand the incident quickly.</a:t>
              </a:r>
            </a:p>
          </p:txBody>
        </p:sp>
      </p:grpSp>
      <p:sp>
        <p:nvSpPr>
          <p:cNvPr id="7" name="TextBox 7"/>
          <p:cNvSpPr txBox="1"/>
          <p:nvPr/>
        </p:nvSpPr>
        <p:spPr>
          <a:xfrm>
            <a:off x="13071693" y="4629150"/>
            <a:ext cx="3812477" cy="1009650"/>
          </a:xfrm>
          <a:prstGeom prst="rect">
            <a:avLst/>
          </a:prstGeom>
        </p:spPr>
        <p:txBody>
          <a:bodyPr lIns="0" tIns="0" rIns="0" bIns="0" rtlCol="0" anchor="t">
            <a:spAutoFit/>
          </a:bodyPr>
          <a:lstStyle/>
          <a:p>
            <a:pPr marL="0" lvl="0" indent="0" algn="ctr">
              <a:lnSpc>
                <a:spcPts val="7800"/>
              </a:lnSpc>
              <a:spcBef>
                <a:spcPct val="0"/>
              </a:spcBef>
            </a:pPr>
            <a:r>
              <a:rPr lang="en-US" sz="6500">
                <a:solidFill>
                  <a:srgbClr val="FFFFFF"/>
                </a:solidFill>
                <a:latin typeface="Public Sans Bold"/>
              </a:rPr>
              <a:t>Goal</a:t>
            </a:r>
          </a:p>
        </p:txBody>
      </p:sp>
      <p:sp>
        <p:nvSpPr>
          <p:cNvPr id="8" name="TextBox 8"/>
          <p:cNvSpPr txBox="1"/>
          <p:nvPr/>
        </p:nvSpPr>
        <p:spPr>
          <a:xfrm>
            <a:off x="2207014" y="2873300"/>
            <a:ext cx="7598634" cy="3200400"/>
          </a:xfrm>
          <a:prstGeom prst="rect">
            <a:avLst/>
          </a:prstGeom>
        </p:spPr>
        <p:txBody>
          <a:bodyPr lIns="0" tIns="0" rIns="0" bIns="0" rtlCol="0" anchor="t">
            <a:spAutoFit/>
          </a:bodyPr>
          <a:lstStyle/>
          <a:p>
            <a:pPr marL="323850" lvl="1" indent="-161925">
              <a:lnSpc>
                <a:spcPts val="2100"/>
              </a:lnSpc>
              <a:buFont typeface="Arial"/>
              <a:buChar char="•"/>
            </a:pPr>
            <a:r>
              <a:rPr lang="en-US" sz="1500">
                <a:solidFill>
                  <a:srgbClr val="191F2B"/>
                </a:solidFill>
                <a:latin typeface="Public Sans Bold"/>
              </a:rPr>
              <a:t>Timeout occurred on SECS message; Transaction ID=0x00000011.</a:t>
            </a:r>
          </a:p>
          <a:p>
            <a:pPr marL="323850" lvl="1" indent="-161925">
              <a:lnSpc>
                <a:spcPts val="2100"/>
              </a:lnSpc>
              <a:buFont typeface="Arial"/>
              <a:buChar char="•"/>
            </a:pPr>
            <a:r>
              <a:rPr lang="en-US" sz="1500">
                <a:solidFill>
                  <a:srgbClr val="191F2B"/>
                </a:solidFill>
                <a:latin typeface="Public Sans Bold"/>
              </a:rPr>
              <a:t>Timeout for transaction 0x00000011</a:t>
            </a:r>
          </a:p>
          <a:p>
            <a:pPr marL="323850" lvl="1" indent="-161925">
              <a:lnSpc>
                <a:spcPts val="2100"/>
              </a:lnSpc>
              <a:buFont typeface="Arial"/>
              <a:buChar char="•"/>
            </a:pPr>
            <a:r>
              <a:rPr lang="en-US" sz="1500">
                <a:solidFill>
                  <a:srgbClr val="191F2B"/>
                </a:solidFill>
                <a:latin typeface="Public Sans Bold"/>
              </a:rPr>
              <a:t>System.ApplicationException: Failed at step 'SetupRecipeMidTables': Reply not received. ---&gt; PeerGroup.GCL.Exceptions.MessageNotReceivedException: Reply not received.</a:t>
            </a:r>
          </a:p>
          <a:p>
            <a:pPr marL="323850" lvl="1" indent="-161925">
              <a:lnSpc>
                <a:spcPts val="2100"/>
              </a:lnSpc>
              <a:buFont typeface="Arial"/>
              <a:buChar char="•"/>
            </a:pPr>
            <a:r>
              <a:rPr lang="en-US" sz="1500">
                <a:solidFill>
                  <a:srgbClr val="191F2B"/>
                </a:solidFill>
                <a:latin typeface="Public Sans Bold"/>
              </a:rPr>
              <a:t>PeerGroup.GCL.Exceptions.MessageNotReceivedException: Reply not received</a:t>
            </a:r>
          </a:p>
          <a:p>
            <a:pPr marL="323850" lvl="1" indent="-161925">
              <a:lnSpc>
                <a:spcPts val="2100"/>
              </a:lnSpc>
              <a:buFont typeface="Arial"/>
              <a:buChar char="•"/>
            </a:pPr>
            <a:r>
              <a:rPr lang="en-US" sz="1500">
                <a:solidFill>
                  <a:srgbClr val="191F2B"/>
                </a:solidFill>
                <a:latin typeface="Public Sans Bold"/>
              </a:rPr>
              <a:t>[ID:Eaf.ApplicationLogic.Semiconductor.AutomationInterface.JobExecution.IJobFactory|JobFactory]Exception occurred during command execution: System.ApplicationException: Failed at step 'SetupRecipeMidTables': Reply not received. ---&gt; PeerGroup.GCL.Exceptions.MessageNotReceivedException: Reply not received.</a:t>
            </a:r>
          </a:p>
          <a:p>
            <a:pPr marL="0" lvl="0" indent="0">
              <a:lnSpc>
                <a:spcPts val="2100"/>
              </a:lnSpc>
            </a:pPr>
            <a:endParaRPr lang="en-US" sz="1500">
              <a:solidFill>
                <a:srgbClr val="191F2B"/>
              </a:solidFill>
              <a:latin typeface="Public Sa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F8F8F8"/>
          </a:solidFill>
        </p:spPr>
      </p:sp>
      <p:sp>
        <p:nvSpPr>
          <p:cNvPr id="3" name="AutoShape 3"/>
          <p:cNvSpPr/>
          <p:nvPr/>
        </p:nvSpPr>
        <p:spPr>
          <a:xfrm rot="2432">
            <a:off x="10350458" y="3174242"/>
            <a:ext cx="6731083" cy="0"/>
          </a:xfrm>
          <a:prstGeom prst="line">
            <a:avLst/>
          </a:prstGeom>
          <a:ln w="9525" cap="rnd">
            <a:solidFill>
              <a:srgbClr val="191F2B"/>
            </a:solidFill>
            <a:prstDash val="sysDot"/>
            <a:headEnd type="none" w="sm" len="sm"/>
            <a:tailEnd type="none" w="sm" len="sm"/>
          </a:ln>
        </p:spPr>
      </p:sp>
      <p:sp>
        <p:nvSpPr>
          <p:cNvPr id="4" name="AutoShape 4"/>
          <p:cNvSpPr/>
          <p:nvPr/>
        </p:nvSpPr>
        <p:spPr>
          <a:xfrm rot="2432">
            <a:off x="10350458" y="5138737"/>
            <a:ext cx="6731083" cy="0"/>
          </a:xfrm>
          <a:prstGeom prst="line">
            <a:avLst/>
          </a:prstGeom>
          <a:ln w="9525" cap="rnd">
            <a:solidFill>
              <a:srgbClr val="191F2B"/>
            </a:solidFill>
            <a:prstDash val="sysDot"/>
            <a:headEnd type="none" w="sm" len="sm"/>
            <a:tailEnd type="none" w="sm" len="sm"/>
          </a:ln>
        </p:spPr>
      </p:sp>
      <p:sp>
        <p:nvSpPr>
          <p:cNvPr id="5" name="AutoShape 5"/>
          <p:cNvSpPr/>
          <p:nvPr/>
        </p:nvSpPr>
        <p:spPr>
          <a:xfrm rot="2432">
            <a:off x="10350458" y="7103233"/>
            <a:ext cx="6731083" cy="0"/>
          </a:xfrm>
          <a:prstGeom prst="line">
            <a:avLst/>
          </a:prstGeom>
          <a:ln w="9525" cap="rnd">
            <a:solidFill>
              <a:srgbClr val="191F2B"/>
            </a:solidFill>
            <a:prstDash val="sysDot"/>
            <a:headEnd type="none" w="sm" len="sm"/>
            <a:tailEnd type="none" w="sm" len="sm"/>
          </a:ln>
        </p:spPr>
      </p:sp>
      <p:pic>
        <p:nvPicPr>
          <p:cNvPr id="6" name="Picture 6"/>
          <p:cNvPicPr>
            <a:picLocks noChangeAspect="1"/>
          </p:cNvPicPr>
          <p:nvPr/>
        </p:nvPicPr>
        <p:blipFill>
          <a:blip r:embed="rId2"/>
          <a:srcRect/>
          <a:stretch>
            <a:fillRect/>
          </a:stretch>
        </p:blipFill>
        <p:spPr>
          <a:xfrm>
            <a:off x="472747" y="5397503"/>
            <a:ext cx="8370521" cy="3406699"/>
          </a:xfrm>
          <a:prstGeom prst="rect">
            <a:avLst/>
          </a:prstGeom>
        </p:spPr>
      </p:pic>
      <p:sp>
        <p:nvSpPr>
          <p:cNvPr id="7" name="TextBox 7"/>
          <p:cNvSpPr txBox="1"/>
          <p:nvPr/>
        </p:nvSpPr>
        <p:spPr>
          <a:xfrm>
            <a:off x="1547071" y="2287685"/>
            <a:ext cx="6221872" cy="2000250"/>
          </a:xfrm>
          <a:prstGeom prst="rect">
            <a:avLst/>
          </a:prstGeom>
        </p:spPr>
        <p:txBody>
          <a:bodyPr lIns="0" tIns="0" rIns="0" bIns="0" rtlCol="0" anchor="t">
            <a:spAutoFit/>
          </a:bodyPr>
          <a:lstStyle/>
          <a:p>
            <a:pPr algn="ctr">
              <a:lnSpc>
                <a:spcPts val="7800"/>
              </a:lnSpc>
            </a:pPr>
            <a:r>
              <a:rPr lang="en-US" sz="6500">
                <a:solidFill>
                  <a:srgbClr val="2C6063"/>
                </a:solidFill>
                <a:latin typeface="Public Sans Bold"/>
              </a:rPr>
              <a:t>Data </a:t>
            </a:r>
          </a:p>
          <a:p>
            <a:pPr marL="0" lvl="0" indent="0" algn="ctr">
              <a:lnSpc>
                <a:spcPts val="7800"/>
              </a:lnSpc>
              <a:spcBef>
                <a:spcPct val="0"/>
              </a:spcBef>
            </a:pPr>
            <a:r>
              <a:rPr lang="en-US" sz="6500">
                <a:solidFill>
                  <a:srgbClr val="2C6063"/>
                </a:solidFill>
                <a:latin typeface="Public Sans Bold"/>
              </a:rPr>
              <a:t>Preprocessing</a:t>
            </a:r>
          </a:p>
        </p:txBody>
      </p:sp>
      <p:grpSp>
        <p:nvGrpSpPr>
          <p:cNvPr id="8" name="Group 8"/>
          <p:cNvGrpSpPr/>
          <p:nvPr/>
        </p:nvGrpSpPr>
        <p:grpSpPr>
          <a:xfrm>
            <a:off x="10350456" y="1670612"/>
            <a:ext cx="6731088" cy="1052288"/>
            <a:chOff x="0" y="0"/>
            <a:chExt cx="8974784" cy="1403051"/>
          </a:xfrm>
        </p:grpSpPr>
        <p:sp>
          <p:nvSpPr>
            <p:cNvPr id="9" name="TextBox 9"/>
            <p:cNvSpPr txBox="1"/>
            <p:nvPr/>
          </p:nvSpPr>
          <p:spPr>
            <a:xfrm>
              <a:off x="0" y="0"/>
              <a:ext cx="8974784" cy="558800"/>
            </a:xfrm>
            <a:prstGeom prst="rect">
              <a:avLst/>
            </a:prstGeom>
          </p:spPr>
          <p:txBody>
            <a:bodyPr lIns="0" tIns="0" rIns="0" bIns="0" rtlCol="0" anchor="t">
              <a:spAutoFit/>
            </a:bodyPr>
            <a:lstStyle/>
            <a:p>
              <a:pPr marL="0" lvl="0" indent="0">
                <a:lnSpc>
                  <a:spcPts val="3360"/>
                </a:lnSpc>
                <a:spcBef>
                  <a:spcPct val="0"/>
                </a:spcBef>
              </a:pPr>
              <a:r>
                <a:rPr lang="en-US" sz="2800">
                  <a:solidFill>
                    <a:srgbClr val="2C6063"/>
                  </a:solidFill>
                  <a:latin typeface="Tex Gyre Bonum"/>
                </a:rPr>
                <a:t>Read lines that starts with timestamp</a:t>
              </a:r>
            </a:p>
          </p:txBody>
        </p:sp>
        <p:sp>
          <p:nvSpPr>
            <p:cNvPr id="10" name="TextBox 10"/>
            <p:cNvSpPr txBox="1"/>
            <p:nvPr/>
          </p:nvSpPr>
          <p:spPr>
            <a:xfrm>
              <a:off x="0" y="899707"/>
              <a:ext cx="8974784" cy="503343"/>
            </a:xfrm>
            <a:prstGeom prst="rect">
              <a:avLst/>
            </a:prstGeom>
          </p:spPr>
          <p:txBody>
            <a:bodyPr lIns="0" tIns="0" rIns="0" bIns="0" rtlCol="0" anchor="t">
              <a:spAutoFit/>
            </a:bodyPr>
            <a:lstStyle/>
            <a:p>
              <a:pPr marL="0" lvl="0" indent="0">
                <a:lnSpc>
                  <a:spcPts val="3079"/>
                </a:lnSpc>
              </a:pPr>
              <a:r>
                <a:rPr lang="en-US" sz="2199">
                  <a:solidFill>
                    <a:srgbClr val="191F2B"/>
                  </a:solidFill>
                  <a:latin typeface="Public Sans"/>
                </a:rPr>
                <a:t>Instead of every single line</a:t>
              </a:r>
            </a:p>
          </p:txBody>
        </p:sp>
      </p:grpSp>
      <p:grpSp>
        <p:nvGrpSpPr>
          <p:cNvPr id="11" name="Group 11"/>
          <p:cNvGrpSpPr/>
          <p:nvPr/>
        </p:nvGrpSpPr>
        <p:grpSpPr>
          <a:xfrm>
            <a:off x="10350456" y="7564100"/>
            <a:ext cx="6731088" cy="1052288"/>
            <a:chOff x="0" y="0"/>
            <a:chExt cx="8974784" cy="1403051"/>
          </a:xfrm>
        </p:grpSpPr>
        <p:sp>
          <p:nvSpPr>
            <p:cNvPr id="12" name="TextBox 12"/>
            <p:cNvSpPr txBox="1"/>
            <p:nvPr/>
          </p:nvSpPr>
          <p:spPr>
            <a:xfrm>
              <a:off x="0" y="0"/>
              <a:ext cx="8974784" cy="558800"/>
            </a:xfrm>
            <a:prstGeom prst="rect">
              <a:avLst/>
            </a:prstGeom>
          </p:spPr>
          <p:txBody>
            <a:bodyPr lIns="0" tIns="0" rIns="0" bIns="0" rtlCol="0" anchor="t">
              <a:spAutoFit/>
            </a:bodyPr>
            <a:lstStyle/>
            <a:p>
              <a:pPr marL="0" lvl="0" indent="0">
                <a:lnSpc>
                  <a:spcPts val="3360"/>
                </a:lnSpc>
                <a:spcBef>
                  <a:spcPct val="0"/>
                </a:spcBef>
              </a:pPr>
              <a:r>
                <a:rPr lang="en-US" sz="2800">
                  <a:solidFill>
                    <a:srgbClr val="2C6063"/>
                  </a:solidFill>
                  <a:latin typeface="Tex Gyre Bonum"/>
                </a:rPr>
                <a:t>Text Preprocessing</a:t>
              </a:r>
            </a:p>
          </p:txBody>
        </p:sp>
        <p:sp>
          <p:nvSpPr>
            <p:cNvPr id="13" name="TextBox 13"/>
            <p:cNvSpPr txBox="1"/>
            <p:nvPr/>
          </p:nvSpPr>
          <p:spPr>
            <a:xfrm>
              <a:off x="0" y="899707"/>
              <a:ext cx="8974784" cy="503343"/>
            </a:xfrm>
            <a:prstGeom prst="rect">
              <a:avLst/>
            </a:prstGeom>
          </p:spPr>
          <p:txBody>
            <a:bodyPr lIns="0" tIns="0" rIns="0" bIns="0" rtlCol="0" anchor="t">
              <a:spAutoFit/>
            </a:bodyPr>
            <a:lstStyle/>
            <a:p>
              <a:pPr marL="0" lvl="0" indent="0">
                <a:lnSpc>
                  <a:spcPts val="3079"/>
                </a:lnSpc>
              </a:pPr>
              <a:r>
                <a:rPr lang="en-US" sz="2199">
                  <a:solidFill>
                    <a:srgbClr val="191F2B"/>
                  </a:solidFill>
                  <a:latin typeface="Public Sans"/>
                </a:rPr>
                <a:t>Transform text into analyzable form</a:t>
              </a:r>
            </a:p>
          </p:txBody>
        </p:sp>
      </p:grpSp>
      <p:grpSp>
        <p:nvGrpSpPr>
          <p:cNvPr id="14" name="Group 14"/>
          <p:cNvGrpSpPr/>
          <p:nvPr/>
        </p:nvGrpSpPr>
        <p:grpSpPr>
          <a:xfrm>
            <a:off x="10350456" y="5599604"/>
            <a:ext cx="6731088" cy="1052288"/>
            <a:chOff x="0" y="0"/>
            <a:chExt cx="8974784" cy="1403051"/>
          </a:xfrm>
        </p:grpSpPr>
        <p:sp>
          <p:nvSpPr>
            <p:cNvPr id="15" name="TextBox 15"/>
            <p:cNvSpPr txBox="1"/>
            <p:nvPr/>
          </p:nvSpPr>
          <p:spPr>
            <a:xfrm>
              <a:off x="0" y="0"/>
              <a:ext cx="8974784" cy="558800"/>
            </a:xfrm>
            <a:prstGeom prst="rect">
              <a:avLst/>
            </a:prstGeom>
          </p:spPr>
          <p:txBody>
            <a:bodyPr lIns="0" tIns="0" rIns="0" bIns="0" rtlCol="0" anchor="t">
              <a:spAutoFit/>
            </a:bodyPr>
            <a:lstStyle/>
            <a:p>
              <a:pPr marL="0" lvl="0" indent="0">
                <a:lnSpc>
                  <a:spcPts val="3360"/>
                </a:lnSpc>
                <a:spcBef>
                  <a:spcPct val="0"/>
                </a:spcBef>
              </a:pPr>
              <a:r>
                <a:rPr lang="en-US" sz="2800">
                  <a:solidFill>
                    <a:srgbClr val="2C6063"/>
                  </a:solidFill>
                  <a:latin typeface="Tex Gyre Bonum"/>
                </a:rPr>
                <a:t>Extract classes out from messages</a:t>
              </a:r>
            </a:p>
          </p:txBody>
        </p:sp>
        <p:sp>
          <p:nvSpPr>
            <p:cNvPr id="16" name="TextBox 16"/>
            <p:cNvSpPr txBox="1"/>
            <p:nvPr/>
          </p:nvSpPr>
          <p:spPr>
            <a:xfrm>
              <a:off x="0" y="899707"/>
              <a:ext cx="8974784" cy="503343"/>
            </a:xfrm>
            <a:prstGeom prst="rect">
              <a:avLst/>
            </a:prstGeom>
          </p:spPr>
          <p:txBody>
            <a:bodyPr lIns="0" tIns="0" rIns="0" bIns="0" rtlCol="0" anchor="t">
              <a:spAutoFit/>
            </a:bodyPr>
            <a:lstStyle/>
            <a:p>
              <a:pPr marL="0" lvl="0" indent="0">
                <a:lnSpc>
                  <a:spcPts val="3079"/>
                </a:lnSpc>
              </a:pPr>
              <a:r>
                <a:rPr lang="en-US" sz="2199">
                  <a:solidFill>
                    <a:srgbClr val="191F2B"/>
                  </a:solidFill>
                  <a:latin typeface="Public Sans"/>
                </a:rPr>
                <a:t>To visualize top N-classes in this logging</a:t>
              </a:r>
            </a:p>
          </p:txBody>
        </p:sp>
      </p:grpSp>
      <p:grpSp>
        <p:nvGrpSpPr>
          <p:cNvPr id="17" name="Group 17"/>
          <p:cNvGrpSpPr/>
          <p:nvPr/>
        </p:nvGrpSpPr>
        <p:grpSpPr>
          <a:xfrm>
            <a:off x="10350456" y="3635108"/>
            <a:ext cx="6731088" cy="1052288"/>
            <a:chOff x="0" y="0"/>
            <a:chExt cx="8974784" cy="1403051"/>
          </a:xfrm>
        </p:grpSpPr>
        <p:sp>
          <p:nvSpPr>
            <p:cNvPr id="18" name="TextBox 18"/>
            <p:cNvSpPr txBox="1"/>
            <p:nvPr/>
          </p:nvSpPr>
          <p:spPr>
            <a:xfrm>
              <a:off x="0" y="0"/>
              <a:ext cx="8974784" cy="558800"/>
            </a:xfrm>
            <a:prstGeom prst="rect">
              <a:avLst/>
            </a:prstGeom>
          </p:spPr>
          <p:txBody>
            <a:bodyPr lIns="0" tIns="0" rIns="0" bIns="0" rtlCol="0" anchor="t">
              <a:spAutoFit/>
            </a:bodyPr>
            <a:lstStyle/>
            <a:p>
              <a:pPr marL="0" lvl="0" indent="0">
                <a:lnSpc>
                  <a:spcPts val="3360"/>
                </a:lnSpc>
                <a:spcBef>
                  <a:spcPct val="0"/>
                </a:spcBef>
              </a:pPr>
              <a:r>
                <a:rPr lang="en-US" sz="2800">
                  <a:solidFill>
                    <a:srgbClr val="2C6063"/>
                  </a:solidFill>
                  <a:latin typeface="Tex Gyre Bonum"/>
                </a:rPr>
                <a:t>Remove unwanted columns</a:t>
              </a:r>
            </a:p>
          </p:txBody>
        </p:sp>
        <p:sp>
          <p:nvSpPr>
            <p:cNvPr id="19" name="TextBox 19"/>
            <p:cNvSpPr txBox="1"/>
            <p:nvPr/>
          </p:nvSpPr>
          <p:spPr>
            <a:xfrm>
              <a:off x="0" y="899707"/>
              <a:ext cx="8974784" cy="503343"/>
            </a:xfrm>
            <a:prstGeom prst="rect">
              <a:avLst/>
            </a:prstGeom>
          </p:spPr>
          <p:txBody>
            <a:bodyPr lIns="0" tIns="0" rIns="0" bIns="0" rtlCol="0" anchor="t">
              <a:spAutoFit/>
            </a:bodyPr>
            <a:lstStyle/>
            <a:p>
              <a:pPr marL="0" lvl="0" indent="0">
                <a:lnSpc>
                  <a:spcPts val="3079"/>
                </a:lnSpc>
              </a:pPr>
              <a:r>
                <a:rPr lang="en-US" sz="2199">
                  <a:solidFill>
                    <a:srgbClr val="191F2B"/>
                  </a:solidFill>
                  <a:latin typeface="Public Sans"/>
                </a:rPr>
                <a:t>That we will not use in our model (e.g. thread)</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396021">
            <a:off x="4507649" y="5278724"/>
            <a:ext cx="8229606" cy="0"/>
          </a:xfrm>
          <a:prstGeom prst="line">
            <a:avLst/>
          </a:prstGeom>
          <a:ln w="19050" cap="flat">
            <a:solidFill>
              <a:srgbClr val="191F2B">
                <a:alpha val="19608"/>
              </a:srgbClr>
            </a:solidFill>
            <a:prstDash val="solid"/>
            <a:headEnd type="none" w="sm" len="sm"/>
            <a:tailEnd type="none" w="sm" len="sm"/>
          </a:ln>
        </p:spPr>
      </p:sp>
      <p:sp>
        <p:nvSpPr>
          <p:cNvPr id="3" name="AutoShape 3"/>
          <p:cNvSpPr/>
          <p:nvPr/>
        </p:nvSpPr>
        <p:spPr>
          <a:xfrm>
            <a:off x="8300188" y="2495077"/>
            <a:ext cx="635003" cy="0"/>
          </a:xfrm>
          <a:prstGeom prst="line">
            <a:avLst/>
          </a:prstGeom>
          <a:ln w="95250" cap="flat">
            <a:solidFill>
              <a:srgbClr val="2C6063"/>
            </a:solidFill>
            <a:prstDash val="solid"/>
            <a:headEnd type="none" w="sm" len="sm"/>
            <a:tailEnd type="none" w="sm" len="sm"/>
          </a:ln>
        </p:spPr>
      </p:sp>
      <p:sp>
        <p:nvSpPr>
          <p:cNvPr id="4" name="AutoShape 4"/>
          <p:cNvSpPr/>
          <p:nvPr/>
        </p:nvSpPr>
        <p:spPr>
          <a:xfrm>
            <a:off x="8300188" y="3645430"/>
            <a:ext cx="635003" cy="0"/>
          </a:xfrm>
          <a:prstGeom prst="line">
            <a:avLst/>
          </a:prstGeom>
          <a:ln w="95250" cap="flat">
            <a:solidFill>
              <a:srgbClr val="2C6063"/>
            </a:solidFill>
            <a:prstDash val="solid"/>
            <a:headEnd type="none" w="sm" len="sm"/>
            <a:tailEnd type="none" w="sm" len="sm"/>
          </a:ln>
        </p:spPr>
      </p:sp>
      <p:sp>
        <p:nvSpPr>
          <p:cNvPr id="5" name="AutoShape 5"/>
          <p:cNvSpPr/>
          <p:nvPr/>
        </p:nvSpPr>
        <p:spPr>
          <a:xfrm>
            <a:off x="8300188" y="4867830"/>
            <a:ext cx="635003" cy="0"/>
          </a:xfrm>
          <a:prstGeom prst="line">
            <a:avLst/>
          </a:prstGeom>
          <a:ln w="95250" cap="flat">
            <a:solidFill>
              <a:srgbClr val="2C6063"/>
            </a:solidFill>
            <a:prstDash val="solid"/>
            <a:headEnd type="none" w="sm" len="sm"/>
            <a:tailEnd type="none" w="sm" len="sm"/>
          </a:ln>
        </p:spPr>
      </p:sp>
      <p:sp>
        <p:nvSpPr>
          <p:cNvPr id="6" name="AutoShape 6"/>
          <p:cNvSpPr/>
          <p:nvPr/>
        </p:nvSpPr>
        <p:spPr>
          <a:xfrm>
            <a:off x="8300188" y="7319661"/>
            <a:ext cx="635003" cy="0"/>
          </a:xfrm>
          <a:prstGeom prst="line">
            <a:avLst/>
          </a:prstGeom>
          <a:ln w="95250" cap="flat">
            <a:solidFill>
              <a:srgbClr val="2C6063"/>
            </a:solidFill>
            <a:prstDash val="solid"/>
            <a:headEnd type="none" w="sm" len="sm"/>
            <a:tailEnd type="none" w="sm" len="sm"/>
          </a:ln>
        </p:spPr>
      </p:sp>
      <p:sp>
        <p:nvSpPr>
          <p:cNvPr id="7" name="AutoShape 7"/>
          <p:cNvSpPr/>
          <p:nvPr/>
        </p:nvSpPr>
        <p:spPr>
          <a:xfrm>
            <a:off x="8300188" y="6131708"/>
            <a:ext cx="635003" cy="0"/>
          </a:xfrm>
          <a:prstGeom prst="line">
            <a:avLst/>
          </a:prstGeom>
          <a:ln w="95250" cap="flat">
            <a:solidFill>
              <a:srgbClr val="2C6063"/>
            </a:solidFill>
            <a:prstDash val="solid"/>
            <a:headEnd type="none" w="sm" len="sm"/>
            <a:tailEnd type="none" w="sm" len="sm"/>
          </a:ln>
        </p:spPr>
      </p:sp>
      <p:sp>
        <p:nvSpPr>
          <p:cNvPr id="8" name="AutoShape 8"/>
          <p:cNvSpPr/>
          <p:nvPr/>
        </p:nvSpPr>
        <p:spPr>
          <a:xfrm>
            <a:off x="8300188" y="8478106"/>
            <a:ext cx="635003" cy="0"/>
          </a:xfrm>
          <a:prstGeom prst="line">
            <a:avLst/>
          </a:prstGeom>
          <a:ln w="95250" cap="flat">
            <a:solidFill>
              <a:srgbClr val="2C6063"/>
            </a:solidFill>
            <a:prstDash val="solid"/>
            <a:headEnd type="none" w="sm" len="sm"/>
            <a:tailEnd type="none" w="sm" len="sm"/>
          </a:ln>
        </p:spPr>
      </p:sp>
      <p:sp>
        <p:nvSpPr>
          <p:cNvPr id="9" name="TextBox 9"/>
          <p:cNvSpPr txBox="1"/>
          <p:nvPr/>
        </p:nvSpPr>
        <p:spPr>
          <a:xfrm>
            <a:off x="4324439" y="2285527"/>
            <a:ext cx="3975748" cy="419100"/>
          </a:xfrm>
          <a:prstGeom prst="rect">
            <a:avLst/>
          </a:prstGeom>
        </p:spPr>
        <p:txBody>
          <a:bodyPr lIns="0" tIns="0" rIns="0" bIns="0" rtlCol="0" anchor="t">
            <a:spAutoFit/>
          </a:bodyPr>
          <a:lstStyle/>
          <a:p>
            <a:pPr marL="0" lvl="0" indent="0" algn="ctr">
              <a:lnSpc>
                <a:spcPts val="3360"/>
              </a:lnSpc>
              <a:spcBef>
                <a:spcPct val="0"/>
              </a:spcBef>
            </a:pPr>
            <a:r>
              <a:rPr lang="en-US" sz="2800">
                <a:solidFill>
                  <a:srgbClr val="2C6063"/>
                </a:solidFill>
                <a:latin typeface="Tex Gyre Bonum"/>
              </a:rPr>
              <a:t>Lowercase</a:t>
            </a:r>
          </a:p>
        </p:txBody>
      </p:sp>
      <p:sp>
        <p:nvSpPr>
          <p:cNvPr id="10" name="TextBox 10"/>
          <p:cNvSpPr txBox="1"/>
          <p:nvPr/>
        </p:nvSpPr>
        <p:spPr>
          <a:xfrm>
            <a:off x="9330845" y="1730829"/>
            <a:ext cx="6744026" cy="306705"/>
          </a:xfrm>
          <a:prstGeom prst="rect">
            <a:avLst/>
          </a:prstGeom>
        </p:spPr>
        <p:txBody>
          <a:bodyPr lIns="0" tIns="0" rIns="0" bIns="0" rtlCol="0" anchor="t">
            <a:spAutoFit/>
          </a:bodyPr>
          <a:lstStyle/>
          <a:p>
            <a:pPr marL="0" lvl="0" indent="0">
              <a:lnSpc>
                <a:spcPts val="2520"/>
              </a:lnSpc>
            </a:pPr>
            <a:r>
              <a:rPr lang="en-US" sz="1800">
                <a:solidFill>
                  <a:srgbClr val="191F2B"/>
                </a:solidFill>
                <a:latin typeface="Public Sans"/>
              </a:rPr>
              <a:t>Placed 'Sensor_Connector_637417360' on Object AT35789.</a:t>
            </a:r>
          </a:p>
        </p:txBody>
      </p:sp>
      <p:sp>
        <p:nvSpPr>
          <p:cNvPr id="11" name="TextBox 11"/>
          <p:cNvSpPr txBox="1"/>
          <p:nvPr/>
        </p:nvSpPr>
        <p:spPr>
          <a:xfrm>
            <a:off x="9330845" y="2940129"/>
            <a:ext cx="6744026" cy="306705"/>
          </a:xfrm>
          <a:prstGeom prst="rect">
            <a:avLst/>
          </a:prstGeom>
        </p:spPr>
        <p:txBody>
          <a:bodyPr lIns="0" tIns="0" rIns="0" bIns="0" rtlCol="0" anchor="t">
            <a:spAutoFit/>
          </a:bodyPr>
          <a:lstStyle/>
          <a:p>
            <a:pPr marL="0" lvl="0" indent="0">
              <a:lnSpc>
                <a:spcPts val="2520"/>
              </a:lnSpc>
            </a:pPr>
            <a:r>
              <a:rPr lang="en-US" sz="1800">
                <a:solidFill>
                  <a:srgbClr val="191F2B"/>
                </a:solidFill>
                <a:latin typeface="Public Sans"/>
              </a:rPr>
              <a:t>placed 'sensor_connector_637417360' on object at35789.</a:t>
            </a:r>
          </a:p>
        </p:txBody>
      </p:sp>
      <p:sp>
        <p:nvSpPr>
          <p:cNvPr id="12" name="TextBox 12"/>
          <p:cNvSpPr txBox="1"/>
          <p:nvPr/>
        </p:nvSpPr>
        <p:spPr>
          <a:xfrm>
            <a:off x="4324439" y="3435880"/>
            <a:ext cx="3975748" cy="419100"/>
          </a:xfrm>
          <a:prstGeom prst="rect">
            <a:avLst/>
          </a:prstGeom>
        </p:spPr>
        <p:txBody>
          <a:bodyPr lIns="0" tIns="0" rIns="0" bIns="0" rtlCol="0" anchor="t">
            <a:spAutoFit/>
          </a:bodyPr>
          <a:lstStyle/>
          <a:p>
            <a:pPr marL="0" lvl="0" indent="0" algn="ctr">
              <a:lnSpc>
                <a:spcPts val="3360"/>
              </a:lnSpc>
              <a:spcBef>
                <a:spcPct val="0"/>
              </a:spcBef>
            </a:pPr>
            <a:r>
              <a:rPr lang="en-US" sz="2800">
                <a:solidFill>
                  <a:srgbClr val="2C6063"/>
                </a:solidFill>
                <a:latin typeface="Tex Gyre Bonum"/>
              </a:rPr>
              <a:t>Remove Unique ID</a:t>
            </a:r>
          </a:p>
        </p:txBody>
      </p:sp>
      <p:sp>
        <p:nvSpPr>
          <p:cNvPr id="13" name="TextBox 13"/>
          <p:cNvSpPr txBox="1"/>
          <p:nvPr/>
        </p:nvSpPr>
        <p:spPr>
          <a:xfrm>
            <a:off x="9330845" y="4139777"/>
            <a:ext cx="6744026" cy="306705"/>
          </a:xfrm>
          <a:prstGeom prst="rect">
            <a:avLst/>
          </a:prstGeom>
        </p:spPr>
        <p:txBody>
          <a:bodyPr lIns="0" tIns="0" rIns="0" bIns="0" rtlCol="0" anchor="t">
            <a:spAutoFit/>
          </a:bodyPr>
          <a:lstStyle/>
          <a:p>
            <a:pPr marL="0" lvl="0" indent="0">
              <a:lnSpc>
                <a:spcPts val="2520"/>
              </a:lnSpc>
            </a:pPr>
            <a:r>
              <a:rPr lang="en-US" sz="1800">
                <a:solidFill>
                  <a:srgbClr val="191F2B"/>
                </a:solidFill>
                <a:latin typeface="Public Sans"/>
              </a:rPr>
              <a:t>placed 'sensor_connector_637417360' on object .</a:t>
            </a:r>
          </a:p>
        </p:txBody>
      </p:sp>
      <p:sp>
        <p:nvSpPr>
          <p:cNvPr id="14" name="TextBox 14"/>
          <p:cNvSpPr txBox="1"/>
          <p:nvPr/>
        </p:nvSpPr>
        <p:spPr>
          <a:xfrm>
            <a:off x="4324439" y="4658280"/>
            <a:ext cx="3975748" cy="419100"/>
          </a:xfrm>
          <a:prstGeom prst="rect">
            <a:avLst/>
          </a:prstGeom>
        </p:spPr>
        <p:txBody>
          <a:bodyPr lIns="0" tIns="0" rIns="0" bIns="0" rtlCol="0" anchor="t">
            <a:spAutoFit/>
          </a:bodyPr>
          <a:lstStyle/>
          <a:p>
            <a:pPr marL="0" lvl="0" indent="0" algn="ctr">
              <a:lnSpc>
                <a:spcPts val="3360"/>
              </a:lnSpc>
              <a:spcBef>
                <a:spcPct val="0"/>
              </a:spcBef>
            </a:pPr>
            <a:r>
              <a:rPr lang="en-US" sz="2800">
                <a:solidFill>
                  <a:srgbClr val="2C6063"/>
                </a:solidFill>
                <a:latin typeface="Tex Gyre Bonum"/>
              </a:rPr>
              <a:t>Remove Digits</a:t>
            </a:r>
          </a:p>
        </p:txBody>
      </p:sp>
      <p:sp>
        <p:nvSpPr>
          <p:cNvPr id="15" name="TextBox 15"/>
          <p:cNvSpPr txBox="1"/>
          <p:nvPr/>
        </p:nvSpPr>
        <p:spPr>
          <a:xfrm>
            <a:off x="9330845" y="5356030"/>
            <a:ext cx="6744026" cy="306705"/>
          </a:xfrm>
          <a:prstGeom prst="rect">
            <a:avLst/>
          </a:prstGeom>
        </p:spPr>
        <p:txBody>
          <a:bodyPr lIns="0" tIns="0" rIns="0" bIns="0" rtlCol="0" anchor="t">
            <a:spAutoFit/>
          </a:bodyPr>
          <a:lstStyle/>
          <a:p>
            <a:pPr marL="0" lvl="0" indent="0">
              <a:lnSpc>
                <a:spcPts val="2520"/>
              </a:lnSpc>
            </a:pPr>
            <a:r>
              <a:rPr lang="en-US" sz="1800">
                <a:solidFill>
                  <a:srgbClr val="191F2B"/>
                </a:solidFill>
                <a:latin typeface="Public Sans"/>
              </a:rPr>
              <a:t>placed 'sensor_connector_' on object .</a:t>
            </a:r>
          </a:p>
        </p:txBody>
      </p:sp>
      <p:sp>
        <p:nvSpPr>
          <p:cNvPr id="16" name="TextBox 16"/>
          <p:cNvSpPr txBox="1"/>
          <p:nvPr/>
        </p:nvSpPr>
        <p:spPr>
          <a:xfrm>
            <a:off x="4324439" y="5922158"/>
            <a:ext cx="3975748" cy="419100"/>
          </a:xfrm>
          <a:prstGeom prst="rect">
            <a:avLst/>
          </a:prstGeom>
        </p:spPr>
        <p:txBody>
          <a:bodyPr lIns="0" tIns="0" rIns="0" bIns="0" rtlCol="0" anchor="t">
            <a:spAutoFit/>
          </a:bodyPr>
          <a:lstStyle/>
          <a:p>
            <a:pPr marL="0" lvl="0" indent="0" algn="ctr">
              <a:lnSpc>
                <a:spcPts val="3360"/>
              </a:lnSpc>
              <a:spcBef>
                <a:spcPct val="0"/>
              </a:spcBef>
            </a:pPr>
            <a:r>
              <a:rPr lang="en-US" sz="2800">
                <a:solidFill>
                  <a:srgbClr val="2C6063"/>
                </a:solidFill>
                <a:latin typeface="Tex Gyre Bonum"/>
              </a:rPr>
              <a:t>Tokenize Sentence</a:t>
            </a:r>
          </a:p>
        </p:txBody>
      </p:sp>
      <p:sp>
        <p:nvSpPr>
          <p:cNvPr id="17" name="TextBox 17"/>
          <p:cNvSpPr txBox="1"/>
          <p:nvPr/>
        </p:nvSpPr>
        <p:spPr>
          <a:xfrm>
            <a:off x="9330845" y="6543541"/>
            <a:ext cx="6744026" cy="306705"/>
          </a:xfrm>
          <a:prstGeom prst="rect">
            <a:avLst/>
          </a:prstGeom>
        </p:spPr>
        <p:txBody>
          <a:bodyPr lIns="0" tIns="0" rIns="0" bIns="0" rtlCol="0" anchor="t">
            <a:spAutoFit/>
          </a:bodyPr>
          <a:lstStyle/>
          <a:p>
            <a:pPr marL="0" lvl="0" indent="0">
              <a:lnSpc>
                <a:spcPts val="2520"/>
              </a:lnSpc>
            </a:pPr>
            <a:r>
              <a:rPr lang="en-US" sz="1800">
                <a:solidFill>
                  <a:srgbClr val="191F2B"/>
                </a:solidFill>
                <a:latin typeface="Public Sans"/>
              </a:rPr>
              <a:t>['placed',  'sensor', 'connector', 'on', 'object' ]</a:t>
            </a:r>
          </a:p>
        </p:txBody>
      </p:sp>
      <p:sp>
        <p:nvSpPr>
          <p:cNvPr id="18" name="TextBox 18"/>
          <p:cNvSpPr txBox="1"/>
          <p:nvPr/>
        </p:nvSpPr>
        <p:spPr>
          <a:xfrm>
            <a:off x="4324439" y="7157736"/>
            <a:ext cx="3975748" cy="419100"/>
          </a:xfrm>
          <a:prstGeom prst="rect">
            <a:avLst/>
          </a:prstGeom>
        </p:spPr>
        <p:txBody>
          <a:bodyPr lIns="0" tIns="0" rIns="0" bIns="0" rtlCol="0" anchor="t">
            <a:spAutoFit/>
          </a:bodyPr>
          <a:lstStyle/>
          <a:p>
            <a:pPr marL="0" lvl="0" indent="0" algn="ctr">
              <a:lnSpc>
                <a:spcPts val="3360"/>
              </a:lnSpc>
              <a:spcBef>
                <a:spcPct val="0"/>
              </a:spcBef>
            </a:pPr>
            <a:r>
              <a:rPr lang="en-US" sz="2800">
                <a:solidFill>
                  <a:srgbClr val="2C6063"/>
                </a:solidFill>
                <a:latin typeface="Tex Gyre Bonum"/>
              </a:rPr>
              <a:t>Lemmatize All Tokens </a:t>
            </a:r>
          </a:p>
        </p:txBody>
      </p:sp>
      <p:sp>
        <p:nvSpPr>
          <p:cNvPr id="19" name="TextBox 19"/>
          <p:cNvSpPr txBox="1"/>
          <p:nvPr/>
        </p:nvSpPr>
        <p:spPr>
          <a:xfrm>
            <a:off x="9330845" y="7764291"/>
            <a:ext cx="6744026" cy="306705"/>
          </a:xfrm>
          <a:prstGeom prst="rect">
            <a:avLst/>
          </a:prstGeom>
        </p:spPr>
        <p:txBody>
          <a:bodyPr lIns="0" tIns="0" rIns="0" bIns="0" rtlCol="0" anchor="t">
            <a:spAutoFit/>
          </a:bodyPr>
          <a:lstStyle/>
          <a:p>
            <a:pPr marL="0" lvl="0" indent="0">
              <a:lnSpc>
                <a:spcPts val="2520"/>
              </a:lnSpc>
            </a:pPr>
            <a:r>
              <a:rPr lang="en-US" sz="1800">
                <a:solidFill>
                  <a:srgbClr val="191F2B"/>
                </a:solidFill>
                <a:latin typeface="Public Sans"/>
              </a:rPr>
              <a:t>['place',  'sensor', 'connect', 'on', 'object' ]</a:t>
            </a:r>
          </a:p>
        </p:txBody>
      </p:sp>
      <p:sp>
        <p:nvSpPr>
          <p:cNvPr id="20" name="TextBox 20"/>
          <p:cNvSpPr txBox="1"/>
          <p:nvPr/>
        </p:nvSpPr>
        <p:spPr>
          <a:xfrm>
            <a:off x="4324439" y="8316181"/>
            <a:ext cx="3975748" cy="419100"/>
          </a:xfrm>
          <a:prstGeom prst="rect">
            <a:avLst/>
          </a:prstGeom>
        </p:spPr>
        <p:txBody>
          <a:bodyPr lIns="0" tIns="0" rIns="0" bIns="0" rtlCol="0" anchor="t">
            <a:spAutoFit/>
          </a:bodyPr>
          <a:lstStyle/>
          <a:p>
            <a:pPr marL="0" lvl="0" indent="0" algn="ctr">
              <a:lnSpc>
                <a:spcPts val="3360"/>
              </a:lnSpc>
              <a:spcBef>
                <a:spcPct val="0"/>
              </a:spcBef>
            </a:pPr>
            <a:r>
              <a:rPr lang="en-US" sz="2800">
                <a:solidFill>
                  <a:srgbClr val="2C6063"/>
                </a:solidFill>
                <a:latin typeface="Tex Gyre Bonum"/>
              </a:rPr>
              <a:t>Remove Stopwords</a:t>
            </a:r>
          </a:p>
        </p:txBody>
      </p:sp>
      <p:sp>
        <p:nvSpPr>
          <p:cNvPr id="21" name="TextBox 21"/>
          <p:cNvSpPr txBox="1"/>
          <p:nvPr/>
        </p:nvSpPr>
        <p:spPr>
          <a:xfrm>
            <a:off x="9330845" y="8951012"/>
            <a:ext cx="6744026" cy="306705"/>
          </a:xfrm>
          <a:prstGeom prst="rect">
            <a:avLst/>
          </a:prstGeom>
        </p:spPr>
        <p:txBody>
          <a:bodyPr lIns="0" tIns="0" rIns="0" bIns="0" rtlCol="0" anchor="t">
            <a:spAutoFit/>
          </a:bodyPr>
          <a:lstStyle/>
          <a:p>
            <a:pPr marL="0" lvl="0" indent="0">
              <a:lnSpc>
                <a:spcPts val="2520"/>
              </a:lnSpc>
            </a:pPr>
            <a:r>
              <a:rPr lang="en-US" sz="1800">
                <a:solidFill>
                  <a:srgbClr val="191F2B"/>
                </a:solidFill>
                <a:latin typeface="Public Sans"/>
              </a:rPr>
              <a:t>['place',  'sensor', 'connect', 'object' ]</a:t>
            </a:r>
          </a:p>
        </p:txBody>
      </p:sp>
      <p:grpSp>
        <p:nvGrpSpPr>
          <p:cNvPr id="22" name="Group 22"/>
          <p:cNvGrpSpPr/>
          <p:nvPr/>
        </p:nvGrpSpPr>
        <p:grpSpPr>
          <a:xfrm>
            <a:off x="1028700" y="469913"/>
            <a:ext cx="6591479" cy="1407050"/>
            <a:chOff x="0" y="0"/>
            <a:chExt cx="8788638" cy="1876067"/>
          </a:xfrm>
        </p:grpSpPr>
        <p:sp>
          <p:nvSpPr>
            <p:cNvPr id="23" name="TextBox 23"/>
            <p:cNvSpPr txBox="1"/>
            <p:nvPr/>
          </p:nvSpPr>
          <p:spPr>
            <a:xfrm>
              <a:off x="0" y="-9525"/>
              <a:ext cx="8788638" cy="1114166"/>
            </a:xfrm>
            <a:prstGeom prst="rect">
              <a:avLst/>
            </a:prstGeom>
          </p:spPr>
          <p:txBody>
            <a:bodyPr lIns="0" tIns="0" rIns="0" bIns="0" rtlCol="0" anchor="t">
              <a:spAutoFit/>
            </a:bodyPr>
            <a:lstStyle/>
            <a:p>
              <a:pPr marL="0" lvl="0" indent="0" algn="l">
                <a:lnSpc>
                  <a:spcPts val="6523"/>
                </a:lnSpc>
                <a:spcBef>
                  <a:spcPct val="0"/>
                </a:spcBef>
              </a:pPr>
              <a:r>
                <a:rPr lang="en-US" sz="5436">
                  <a:solidFill>
                    <a:srgbClr val="2C6063"/>
                  </a:solidFill>
                  <a:latin typeface="Public Sans Bold"/>
                </a:rPr>
                <a:t>Text preprocessing</a:t>
              </a:r>
            </a:p>
          </p:txBody>
        </p:sp>
        <p:sp>
          <p:nvSpPr>
            <p:cNvPr id="24" name="TextBox 24"/>
            <p:cNvSpPr txBox="1"/>
            <p:nvPr/>
          </p:nvSpPr>
          <p:spPr>
            <a:xfrm>
              <a:off x="0" y="1368632"/>
              <a:ext cx="8788638" cy="507435"/>
            </a:xfrm>
            <a:prstGeom prst="rect">
              <a:avLst/>
            </a:prstGeom>
          </p:spPr>
          <p:txBody>
            <a:bodyPr lIns="0" tIns="0" rIns="0" bIns="0" rtlCol="0" anchor="t">
              <a:spAutoFit/>
            </a:bodyPr>
            <a:lstStyle/>
            <a:p>
              <a:pPr algn="l">
                <a:lnSpc>
                  <a:spcPts val="3261"/>
                </a:lnSpc>
              </a:pPr>
              <a:r>
                <a:rPr lang="en-US" sz="2174">
                  <a:solidFill>
                    <a:srgbClr val="191F2B"/>
                  </a:solidFill>
                  <a:latin typeface="Public Sans"/>
                </a:rPr>
                <a:t>How text preprocessing works in NLP</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4882631"/>
          </a:xfrm>
          <a:prstGeom prst="rect">
            <a:avLst/>
          </a:prstGeom>
          <a:solidFill>
            <a:srgbClr val="F8F8F8"/>
          </a:solidFill>
        </p:spPr>
      </p:sp>
      <p:pic>
        <p:nvPicPr>
          <p:cNvPr id="3" name="Picture 3"/>
          <p:cNvPicPr>
            <a:picLocks noChangeAspect="1"/>
          </p:cNvPicPr>
          <p:nvPr/>
        </p:nvPicPr>
        <p:blipFill>
          <a:blip r:embed="rId2"/>
          <a:srcRect/>
          <a:stretch>
            <a:fillRect/>
          </a:stretch>
        </p:blipFill>
        <p:spPr>
          <a:xfrm>
            <a:off x="2141009" y="5288260"/>
            <a:ext cx="14005983" cy="4419226"/>
          </a:xfrm>
          <a:prstGeom prst="rect">
            <a:avLst/>
          </a:prstGeom>
        </p:spPr>
      </p:pic>
      <p:grpSp>
        <p:nvGrpSpPr>
          <p:cNvPr id="4" name="Group 4"/>
          <p:cNvGrpSpPr/>
          <p:nvPr/>
        </p:nvGrpSpPr>
        <p:grpSpPr>
          <a:xfrm>
            <a:off x="1028700" y="1357235"/>
            <a:ext cx="8115300" cy="2168161"/>
            <a:chOff x="0" y="0"/>
            <a:chExt cx="10820400" cy="2890881"/>
          </a:xfrm>
        </p:grpSpPr>
        <p:sp>
          <p:nvSpPr>
            <p:cNvPr id="5" name="TextBox 5"/>
            <p:cNvSpPr txBox="1"/>
            <p:nvPr/>
          </p:nvSpPr>
          <p:spPr>
            <a:xfrm>
              <a:off x="0" y="-19050"/>
              <a:ext cx="10820400" cy="1339850"/>
            </a:xfrm>
            <a:prstGeom prst="rect">
              <a:avLst/>
            </a:prstGeom>
          </p:spPr>
          <p:txBody>
            <a:bodyPr lIns="0" tIns="0" rIns="0" bIns="0" rtlCol="0" anchor="t">
              <a:spAutoFit/>
            </a:bodyPr>
            <a:lstStyle/>
            <a:p>
              <a:pPr marL="0" lvl="0" indent="0" algn="l">
                <a:lnSpc>
                  <a:spcPts val="7800"/>
                </a:lnSpc>
                <a:spcBef>
                  <a:spcPct val="0"/>
                </a:spcBef>
              </a:pPr>
              <a:r>
                <a:rPr lang="en-US" sz="6500">
                  <a:solidFill>
                    <a:srgbClr val="2C6063"/>
                  </a:solidFill>
                  <a:latin typeface="Public Sans Bold"/>
                </a:rPr>
                <a:t>Top N-Classes</a:t>
              </a:r>
            </a:p>
          </p:txBody>
        </p:sp>
        <p:sp>
          <p:nvSpPr>
            <p:cNvPr id="6" name="TextBox 6"/>
            <p:cNvSpPr txBox="1"/>
            <p:nvPr/>
          </p:nvSpPr>
          <p:spPr>
            <a:xfrm>
              <a:off x="0" y="1641836"/>
              <a:ext cx="10820400" cy="1249045"/>
            </a:xfrm>
            <a:prstGeom prst="rect">
              <a:avLst/>
            </a:prstGeom>
          </p:spPr>
          <p:txBody>
            <a:bodyPr lIns="0" tIns="0" rIns="0" bIns="0" rtlCol="0" anchor="t">
              <a:spAutoFit/>
            </a:bodyPr>
            <a:lstStyle/>
            <a:p>
              <a:pPr algn="l">
                <a:lnSpc>
                  <a:spcPts val="3899"/>
                </a:lnSpc>
              </a:pPr>
              <a:r>
                <a:rPr lang="en-US" sz="2599">
                  <a:solidFill>
                    <a:srgbClr val="191F2B"/>
                  </a:solidFill>
                  <a:latin typeface="Public Sans"/>
                </a:rPr>
                <a:t>Extract top 10% of the classes in this document to serve as input to our model</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4103805048"/>
              </p:ext>
            </p:extLst>
          </p:nvPr>
        </p:nvGraphicFramePr>
        <p:xfrm>
          <a:off x="1143000" y="2157641"/>
          <a:ext cx="5776322" cy="6473789"/>
        </p:xfrm>
        <a:graphic>
          <a:graphicData uri="http://schemas.openxmlformats.org/drawingml/2006/table">
            <a:tbl>
              <a:tblPr/>
              <a:tblGrid>
                <a:gridCol w="5776322">
                  <a:extLst>
                    <a:ext uri="{9D8B030D-6E8A-4147-A177-3AD203B41FA5}">
                      <a16:colId xmlns:a16="http://schemas.microsoft.com/office/drawing/2014/main" val="20000"/>
                    </a:ext>
                  </a:extLst>
                </a:gridCol>
              </a:tblGrid>
              <a:tr h="657233">
                <a:tc>
                  <a:txBody>
                    <a:bodyPr/>
                    <a:lstStyle/>
                    <a:p>
                      <a:pPr algn="ctr">
                        <a:defRPr/>
                      </a:pPr>
                      <a:r>
                        <a:rPr lang="en-US" sz="2000" dirty="0">
                          <a:solidFill>
                            <a:srgbClr val="191F2B"/>
                          </a:solidFill>
                          <a:latin typeface="Tex Gyre Bonum"/>
                        </a:rPr>
                        <a:t>category (15)</a:t>
                      </a:r>
                      <a:endParaRPr lang="en-US" sz="1200" dirty="0"/>
                    </a:p>
                  </a:txBody>
                  <a:tcPr marL="99735" marR="99735" marT="49868" marB="49868" anchor="ctr">
                    <a:lnL w="7543" cap="flat" cmpd="sng" algn="ctr">
                      <a:solidFill>
                        <a:srgbClr val="191F2B"/>
                      </a:solidFill>
                      <a:prstDash val="solid"/>
                      <a:round/>
                      <a:headEnd type="none" w="med" len="med"/>
                      <a:tailEnd type="none" w="med" len="med"/>
                    </a:lnL>
                    <a:lnR w="7543" cap="flat" cmpd="sng" algn="ctr">
                      <a:solidFill>
                        <a:srgbClr val="191F2B"/>
                      </a:solidFill>
                      <a:prstDash val="solid"/>
                      <a:round/>
                      <a:headEnd type="none" w="med" len="med"/>
                      <a:tailEnd type="none" w="med" len="med"/>
                    </a:lnR>
                    <a:lnT w="7543" cap="flat" cmpd="sng" algn="ctr">
                      <a:solidFill>
                        <a:srgbClr val="191F2B"/>
                      </a:solidFill>
                      <a:prstDash val="solid"/>
                      <a:round/>
                      <a:headEnd type="none" w="med" len="med"/>
                      <a:tailEnd type="none" w="med" len="med"/>
                    </a:lnT>
                    <a:lnB w="7543" cap="flat" cmpd="sng" algn="ctr">
                      <a:solidFill>
                        <a:srgbClr val="191F2B"/>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646284">
                <a:tc>
                  <a:txBody>
                    <a:bodyPr/>
                    <a:lstStyle/>
                    <a:p>
                      <a:pPr algn="ctr">
                        <a:defRPr/>
                      </a:pPr>
                      <a:r>
                        <a:rPr lang="en-US" sz="2000">
                          <a:solidFill>
                            <a:srgbClr val="191F2B"/>
                          </a:solidFill>
                          <a:latin typeface="Public Sans"/>
                        </a:rPr>
                        <a:t>Main</a:t>
                      </a:r>
                      <a:endParaRPr lang="en-US" sz="1200"/>
                    </a:p>
                  </a:txBody>
                  <a:tcPr marL="99735" marR="99735" marT="49868" marB="49868" anchor="ctr">
                    <a:lnL w="7543" cap="flat" cmpd="sng" algn="ctr">
                      <a:solidFill>
                        <a:srgbClr val="191F2B"/>
                      </a:solidFill>
                      <a:prstDash val="solid"/>
                      <a:round/>
                      <a:headEnd type="none" w="med" len="med"/>
                      <a:tailEnd type="none" w="med" len="med"/>
                    </a:lnL>
                    <a:lnR w="7543" cap="flat" cmpd="sng" algn="ctr">
                      <a:solidFill>
                        <a:srgbClr val="191F2B"/>
                      </a:solidFill>
                      <a:prstDash val="solid"/>
                      <a:round/>
                      <a:headEnd type="none" w="med" len="med"/>
                      <a:tailEnd type="none" w="med" len="med"/>
                    </a:lnR>
                    <a:lnT w="7543" cap="flat" cmpd="sng" algn="ctr">
                      <a:solidFill>
                        <a:srgbClr val="191F2B"/>
                      </a:solidFill>
                      <a:prstDash val="solid"/>
                      <a:round/>
                      <a:headEnd type="none" w="med" len="med"/>
                      <a:tailEnd type="none" w="med" len="med"/>
                    </a:lnT>
                    <a:lnB w="7543" cap="flat" cmpd="sng" algn="ctr">
                      <a:solidFill>
                        <a:srgbClr val="191F2B"/>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46284">
                <a:tc>
                  <a:txBody>
                    <a:bodyPr/>
                    <a:lstStyle/>
                    <a:p>
                      <a:pPr algn="ctr">
                        <a:defRPr/>
                      </a:pPr>
                      <a:r>
                        <a:rPr lang="en-US" sz="2000">
                          <a:solidFill>
                            <a:srgbClr val="191F2B"/>
                          </a:solidFill>
                          <a:latin typeface="Public Sans"/>
                        </a:rPr>
                        <a:t>Info-level</a:t>
                      </a:r>
                      <a:endParaRPr lang="en-US" sz="1200"/>
                    </a:p>
                  </a:txBody>
                  <a:tcPr marL="99735" marR="99735" marT="49868" marB="49868" anchor="ctr">
                    <a:lnL w="7543" cap="flat" cmpd="sng" algn="ctr">
                      <a:solidFill>
                        <a:srgbClr val="191F2B"/>
                      </a:solidFill>
                      <a:prstDash val="solid"/>
                      <a:round/>
                      <a:headEnd type="none" w="med" len="med"/>
                      <a:tailEnd type="none" w="med" len="med"/>
                    </a:lnL>
                    <a:lnR w="7543" cap="flat" cmpd="sng" algn="ctr">
                      <a:solidFill>
                        <a:srgbClr val="191F2B"/>
                      </a:solidFill>
                      <a:prstDash val="solid"/>
                      <a:round/>
                      <a:headEnd type="none" w="med" len="med"/>
                      <a:tailEnd type="none" w="med" len="med"/>
                    </a:lnR>
                    <a:lnT w="7543" cap="flat" cmpd="sng" algn="ctr">
                      <a:solidFill>
                        <a:srgbClr val="191F2B"/>
                      </a:solidFill>
                      <a:prstDash val="solid"/>
                      <a:round/>
                      <a:headEnd type="none" w="med" len="med"/>
                      <a:tailEnd type="none" w="med" len="med"/>
                    </a:lnT>
                    <a:lnB w="7543" cap="flat" cmpd="sng" algn="ctr">
                      <a:solidFill>
                        <a:srgbClr val="191F2B"/>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46284">
                <a:tc>
                  <a:txBody>
                    <a:bodyPr/>
                    <a:lstStyle/>
                    <a:p>
                      <a:pPr algn="ctr">
                        <a:defRPr/>
                      </a:pPr>
                      <a:r>
                        <a:rPr lang="en-US" sz="2000" dirty="0">
                          <a:solidFill>
                            <a:srgbClr val="191F2B"/>
                          </a:solidFill>
                          <a:latin typeface="Public Sans"/>
                        </a:rPr>
                        <a:t>Error-level</a:t>
                      </a:r>
                      <a:endParaRPr lang="en-US" sz="1200" dirty="0"/>
                    </a:p>
                  </a:txBody>
                  <a:tcPr marL="99735" marR="99735" marT="49868" marB="49868" anchor="ctr">
                    <a:lnL w="7543" cap="flat" cmpd="sng" algn="ctr">
                      <a:solidFill>
                        <a:srgbClr val="191F2B"/>
                      </a:solidFill>
                      <a:prstDash val="solid"/>
                      <a:round/>
                      <a:headEnd type="none" w="med" len="med"/>
                      <a:tailEnd type="none" w="med" len="med"/>
                    </a:lnL>
                    <a:lnR w="7543" cap="flat" cmpd="sng" algn="ctr">
                      <a:solidFill>
                        <a:srgbClr val="191F2B"/>
                      </a:solidFill>
                      <a:prstDash val="solid"/>
                      <a:round/>
                      <a:headEnd type="none" w="med" len="med"/>
                      <a:tailEnd type="none" w="med" len="med"/>
                    </a:lnR>
                    <a:lnT w="7543" cap="flat" cmpd="sng" algn="ctr">
                      <a:solidFill>
                        <a:srgbClr val="191F2B"/>
                      </a:solidFill>
                      <a:prstDash val="solid"/>
                      <a:round/>
                      <a:headEnd type="none" w="med" len="med"/>
                      <a:tailEnd type="none" w="med" len="med"/>
                    </a:lnT>
                    <a:lnB w="7543" cap="flat" cmpd="sng" algn="ctr">
                      <a:solidFill>
                        <a:srgbClr val="191F2B"/>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46284">
                <a:tc>
                  <a:txBody>
                    <a:bodyPr/>
                    <a:lstStyle/>
                    <a:p>
                      <a:pPr algn="ctr">
                        <a:defRPr/>
                      </a:pPr>
                      <a:r>
                        <a:rPr lang="en-US" sz="2000">
                          <a:solidFill>
                            <a:srgbClr val="191F2B"/>
                          </a:solidFill>
                          <a:latin typeface="Public Sans"/>
                        </a:rPr>
                        <a:t>Selected timeframe</a:t>
                      </a:r>
                      <a:endParaRPr lang="en-US" sz="1200"/>
                    </a:p>
                  </a:txBody>
                  <a:tcPr marL="99735" marR="99735" marT="49868" marB="49868" anchor="ctr">
                    <a:lnL w="7543" cap="flat" cmpd="sng" algn="ctr">
                      <a:solidFill>
                        <a:srgbClr val="191F2B"/>
                      </a:solidFill>
                      <a:prstDash val="solid"/>
                      <a:round/>
                      <a:headEnd type="none" w="med" len="med"/>
                      <a:tailEnd type="none" w="med" len="med"/>
                    </a:lnL>
                    <a:lnR w="7543" cap="flat" cmpd="sng" algn="ctr">
                      <a:solidFill>
                        <a:srgbClr val="191F2B"/>
                      </a:solidFill>
                      <a:prstDash val="solid"/>
                      <a:round/>
                      <a:headEnd type="none" w="med" len="med"/>
                      <a:tailEnd type="none" w="med" len="med"/>
                    </a:lnR>
                    <a:lnT w="7543" cap="flat" cmpd="sng" algn="ctr">
                      <a:solidFill>
                        <a:srgbClr val="191F2B"/>
                      </a:solidFill>
                      <a:prstDash val="solid"/>
                      <a:round/>
                      <a:headEnd type="none" w="med" len="med"/>
                      <a:tailEnd type="none" w="med" len="med"/>
                    </a:lnT>
                    <a:lnB w="7543" cap="flat" cmpd="sng" algn="ctr">
                      <a:solidFill>
                        <a:srgbClr val="191F2B"/>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646284">
                <a:tc>
                  <a:txBody>
                    <a:bodyPr/>
                    <a:lstStyle/>
                    <a:p>
                      <a:pPr algn="ctr">
                        <a:defRPr/>
                      </a:pPr>
                      <a:r>
                        <a:rPr lang="en-US" sz="2000">
                          <a:solidFill>
                            <a:srgbClr val="191F2B"/>
                          </a:solidFill>
                          <a:latin typeface="Public Sans"/>
                        </a:rPr>
                        <a:t>Selected timeframe + Info-level</a:t>
                      </a:r>
                      <a:endParaRPr lang="en-US" sz="1200"/>
                    </a:p>
                  </a:txBody>
                  <a:tcPr marL="99735" marR="99735" marT="49868" marB="49868" anchor="ctr">
                    <a:lnL w="7543" cap="flat" cmpd="sng" algn="ctr">
                      <a:solidFill>
                        <a:srgbClr val="191F2B"/>
                      </a:solidFill>
                      <a:prstDash val="solid"/>
                      <a:round/>
                      <a:headEnd type="none" w="med" len="med"/>
                      <a:tailEnd type="none" w="med" len="med"/>
                    </a:lnL>
                    <a:lnR w="7543" cap="flat" cmpd="sng" algn="ctr">
                      <a:solidFill>
                        <a:srgbClr val="191F2B"/>
                      </a:solidFill>
                      <a:prstDash val="solid"/>
                      <a:round/>
                      <a:headEnd type="none" w="med" len="med"/>
                      <a:tailEnd type="none" w="med" len="med"/>
                    </a:lnR>
                    <a:lnT w="7543" cap="flat" cmpd="sng" algn="ctr">
                      <a:solidFill>
                        <a:srgbClr val="191F2B"/>
                      </a:solidFill>
                      <a:prstDash val="solid"/>
                      <a:round/>
                      <a:headEnd type="none" w="med" len="med"/>
                      <a:tailEnd type="none" w="med" len="med"/>
                    </a:lnT>
                    <a:lnB w="7543" cap="flat" cmpd="sng" algn="ctr">
                      <a:solidFill>
                        <a:srgbClr val="191F2B"/>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646284">
                <a:tc>
                  <a:txBody>
                    <a:bodyPr/>
                    <a:lstStyle/>
                    <a:p>
                      <a:pPr algn="ctr">
                        <a:defRPr/>
                      </a:pPr>
                      <a:r>
                        <a:rPr lang="en-US" sz="2000">
                          <a:solidFill>
                            <a:srgbClr val="191F2B"/>
                          </a:solidFill>
                          <a:latin typeface="Public Sans"/>
                        </a:rPr>
                        <a:t>Selected timeframe + Error-level</a:t>
                      </a:r>
                      <a:endParaRPr lang="en-US" sz="1200"/>
                    </a:p>
                  </a:txBody>
                  <a:tcPr marL="99735" marR="99735" marT="49868" marB="49868" anchor="ctr">
                    <a:lnL w="7543" cap="flat" cmpd="sng" algn="ctr">
                      <a:solidFill>
                        <a:srgbClr val="191F2B"/>
                      </a:solidFill>
                      <a:prstDash val="solid"/>
                      <a:round/>
                      <a:headEnd type="none" w="med" len="med"/>
                      <a:tailEnd type="none" w="med" len="med"/>
                    </a:lnL>
                    <a:lnR w="7543" cap="flat" cmpd="sng" algn="ctr">
                      <a:solidFill>
                        <a:srgbClr val="191F2B"/>
                      </a:solidFill>
                      <a:prstDash val="solid"/>
                      <a:round/>
                      <a:headEnd type="none" w="med" len="med"/>
                      <a:tailEnd type="none" w="med" len="med"/>
                    </a:lnR>
                    <a:lnT w="7543" cap="flat" cmpd="sng" algn="ctr">
                      <a:solidFill>
                        <a:srgbClr val="191F2B"/>
                      </a:solidFill>
                      <a:prstDash val="solid"/>
                      <a:round/>
                      <a:headEnd type="none" w="med" len="med"/>
                      <a:tailEnd type="none" w="med" len="med"/>
                    </a:lnT>
                    <a:lnB w="7543" cap="flat" cmpd="sng" algn="ctr">
                      <a:solidFill>
                        <a:srgbClr val="191F2B"/>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646284">
                <a:tc>
                  <a:txBody>
                    <a:bodyPr/>
                    <a:lstStyle/>
                    <a:p>
                      <a:pPr algn="ctr">
                        <a:defRPr/>
                      </a:pPr>
                      <a:r>
                        <a:rPr lang="en-US" sz="2000">
                          <a:solidFill>
                            <a:srgbClr val="191F2B"/>
                          </a:solidFill>
                          <a:latin typeface="Public Sans"/>
                        </a:rPr>
                        <a:t>Class 1</a:t>
                      </a:r>
                      <a:endParaRPr lang="en-US" sz="1200"/>
                    </a:p>
                  </a:txBody>
                  <a:tcPr marL="99735" marR="99735" marT="49868" marB="49868" anchor="ctr">
                    <a:lnL w="7543" cap="flat" cmpd="sng" algn="ctr">
                      <a:solidFill>
                        <a:srgbClr val="191F2B"/>
                      </a:solidFill>
                      <a:prstDash val="solid"/>
                      <a:round/>
                      <a:headEnd type="none" w="med" len="med"/>
                      <a:tailEnd type="none" w="med" len="med"/>
                    </a:lnL>
                    <a:lnR w="7543" cap="flat" cmpd="sng" algn="ctr">
                      <a:solidFill>
                        <a:srgbClr val="191F2B"/>
                      </a:solidFill>
                      <a:prstDash val="solid"/>
                      <a:round/>
                      <a:headEnd type="none" w="med" len="med"/>
                      <a:tailEnd type="none" w="med" len="med"/>
                    </a:lnR>
                    <a:lnT w="7543" cap="flat" cmpd="sng" algn="ctr">
                      <a:solidFill>
                        <a:srgbClr val="191F2B"/>
                      </a:solidFill>
                      <a:prstDash val="solid"/>
                      <a:round/>
                      <a:headEnd type="none" w="med" len="med"/>
                      <a:tailEnd type="none" w="med" len="med"/>
                    </a:lnT>
                    <a:lnB w="7543" cap="flat" cmpd="sng" algn="ctr">
                      <a:solidFill>
                        <a:srgbClr val="191F2B"/>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646284">
                <a:tc>
                  <a:txBody>
                    <a:bodyPr/>
                    <a:lstStyle/>
                    <a:p>
                      <a:pPr algn="ctr">
                        <a:defRPr/>
                      </a:pPr>
                      <a:r>
                        <a:rPr lang="en-US" sz="2000" dirty="0">
                          <a:solidFill>
                            <a:srgbClr val="191F2B"/>
                          </a:solidFill>
                          <a:latin typeface="Public Sans"/>
                        </a:rPr>
                        <a:t>...</a:t>
                      </a:r>
                      <a:endParaRPr lang="en-US" sz="1200" dirty="0"/>
                    </a:p>
                  </a:txBody>
                  <a:tcPr marL="99735" marR="99735" marT="49868" marB="49868" anchor="ctr">
                    <a:lnL w="7543" cap="flat" cmpd="sng" algn="ctr">
                      <a:solidFill>
                        <a:srgbClr val="191F2B"/>
                      </a:solidFill>
                      <a:prstDash val="solid"/>
                      <a:round/>
                      <a:headEnd type="none" w="med" len="med"/>
                      <a:tailEnd type="none" w="med" len="med"/>
                    </a:lnL>
                    <a:lnR w="7543" cap="flat" cmpd="sng" algn="ctr">
                      <a:solidFill>
                        <a:srgbClr val="191F2B"/>
                      </a:solidFill>
                      <a:prstDash val="solid"/>
                      <a:round/>
                      <a:headEnd type="none" w="med" len="med"/>
                      <a:tailEnd type="none" w="med" len="med"/>
                    </a:lnR>
                    <a:lnT w="7543" cap="flat" cmpd="sng" algn="ctr">
                      <a:solidFill>
                        <a:srgbClr val="191F2B"/>
                      </a:solidFill>
                      <a:prstDash val="solid"/>
                      <a:round/>
                      <a:headEnd type="none" w="med" len="med"/>
                      <a:tailEnd type="none" w="med" len="med"/>
                    </a:lnT>
                    <a:lnB w="7543" cap="flat" cmpd="sng" algn="ctr">
                      <a:solidFill>
                        <a:srgbClr val="191F2B"/>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646284">
                <a:tc>
                  <a:txBody>
                    <a:bodyPr/>
                    <a:lstStyle/>
                    <a:p>
                      <a:pPr algn="ctr">
                        <a:defRPr/>
                      </a:pPr>
                      <a:r>
                        <a:rPr lang="en-US" sz="2000" dirty="0">
                          <a:solidFill>
                            <a:srgbClr val="191F2B"/>
                          </a:solidFill>
                          <a:latin typeface="Public Sans"/>
                        </a:rPr>
                        <a:t>Class 9</a:t>
                      </a:r>
                      <a:endParaRPr lang="en-US" sz="1200" dirty="0"/>
                    </a:p>
                  </a:txBody>
                  <a:tcPr marL="99735" marR="99735" marT="49868" marB="49868" anchor="ctr">
                    <a:lnL w="7543" cap="flat" cmpd="sng" algn="ctr">
                      <a:solidFill>
                        <a:srgbClr val="191F2B"/>
                      </a:solidFill>
                      <a:prstDash val="solid"/>
                      <a:round/>
                      <a:headEnd type="none" w="med" len="med"/>
                      <a:tailEnd type="none" w="med" len="med"/>
                    </a:lnL>
                    <a:lnR w="7543" cap="flat" cmpd="sng" algn="ctr">
                      <a:solidFill>
                        <a:srgbClr val="191F2B"/>
                      </a:solidFill>
                      <a:prstDash val="solid"/>
                      <a:round/>
                      <a:headEnd type="none" w="med" len="med"/>
                      <a:tailEnd type="none" w="med" len="med"/>
                    </a:lnR>
                    <a:lnT w="7543" cap="flat" cmpd="sng" algn="ctr">
                      <a:solidFill>
                        <a:srgbClr val="191F2B"/>
                      </a:solidFill>
                      <a:prstDash val="solid"/>
                      <a:round/>
                      <a:headEnd type="none" w="med" len="med"/>
                      <a:tailEnd type="none" w="med" len="med"/>
                    </a:lnT>
                    <a:lnB w="7543" cap="flat" cmpd="sng" algn="ctr">
                      <a:solidFill>
                        <a:srgbClr val="191F2B"/>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
        <p:nvSpPr>
          <p:cNvPr id="3" name="AutoShape 3"/>
          <p:cNvSpPr/>
          <p:nvPr/>
        </p:nvSpPr>
        <p:spPr>
          <a:xfrm>
            <a:off x="0" y="9258300"/>
            <a:ext cx="18316575" cy="1028700"/>
          </a:xfrm>
          <a:prstGeom prst="rect">
            <a:avLst/>
          </a:prstGeom>
          <a:solidFill>
            <a:srgbClr val="2C6063"/>
          </a:solidFill>
        </p:spPr>
      </p:sp>
      <p:pic>
        <p:nvPicPr>
          <p:cNvPr id="4" name="Picture 4"/>
          <p:cNvPicPr>
            <a:picLocks noChangeAspect="1"/>
          </p:cNvPicPr>
          <p:nvPr/>
        </p:nvPicPr>
        <p:blipFill>
          <a:blip r:embed="rId2"/>
          <a:srcRect/>
          <a:stretch>
            <a:fillRect/>
          </a:stretch>
        </p:blipFill>
        <p:spPr>
          <a:xfrm>
            <a:off x="7486645" y="3624560"/>
            <a:ext cx="10192254" cy="5006870"/>
          </a:xfrm>
          <a:prstGeom prst="rect">
            <a:avLst/>
          </a:prstGeom>
        </p:spPr>
      </p:pic>
      <p:grpSp>
        <p:nvGrpSpPr>
          <p:cNvPr id="5" name="Group 5"/>
          <p:cNvGrpSpPr/>
          <p:nvPr/>
        </p:nvGrpSpPr>
        <p:grpSpPr>
          <a:xfrm>
            <a:off x="9158288" y="1028700"/>
            <a:ext cx="8117404" cy="1682822"/>
            <a:chOff x="0" y="0"/>
            <a:chExt cx="10823205" cy="2243762"/>
          </a:xfrm>
        </p:grpSpPr>
        <p:sp>
          <p:nvSpPr>
            <p:cNvPr id="6" name="TextBox 6"/>
            <p:cNvSpPr txBox="1"/>
            <p:nvPr/>
          </p:nvSpPr>
          <p:spPr>
            <a:xfrm>
              <a:off x="0" y="-19050"/>
              <a:ext cx="10823205" cy="1340192"/>
            </a:xfrm>
            <a:prstGeom prst="rect">
              <a:avLst/>
            </a:prstGeom>
          </p:spPr>
          <p:txBody>
            <a:bodyPr lIns="0" tIns="0" rIns="0" bIns="0" rtlCol="0" anchor="t">
              <a:spAutoFit/>
            </a:bodyPr>
            <a:lstStyle/>
            <a:p>
              <a:pPr marL="0" lvl="0" indent="0" algn="r">
                <a:lnSpc>
                  <a:spcPts val="7802"/>
                </a:lnSpc>
                <a:spcBef>
                  <a:spcPct val="0"/>
                </a:spcBef>
              </a:pPr>
              <a:r>
                <a:rPr lang="en-US" sz="6501">
                  <a:solidFill>
                    <a:srgbClr val="2C6063"/>
                  </a:solidFill>
                  <a:latin typeface="Public Sans Bold"/>
                </a:rPr>
                <a:t>Split Dataset</a:t>
              </a:r>
            </a:p>
          </p:txBody>
        </p:sp>
        <p:sp>
          <p:nvSpPr>
            <p:cNvPr id="7" name="TextBox 7"/>
            <p:cNvSpPr txBox="1"/>
            <p:nvPr/>
          </p:nvSpPr>
          <p:spPr>
            <a:xfrm>
              <a:off x="0" y="1632758"/>
              <a:ext cx="10823205" cy="611004"/>
            </a:xfrm>
            <a:prstGeom prst="rect">
              <a:avLst/>
            </a:prstGeom>
          </p:spPr>
          <p:txBody>
            <a:bodyPr lIns="0" tIns="0" rIns="0" bIns="0" rtlCol="0" anchor="t">
              <a:spAutoFit/>
            </a:bodyPr>
            <a:lstStyle/>
            <a:p>
              <a:pPr algn="r">
                <a:lnSpc>
                  <a:spcPts val="3901"/>
                </a:lnSpc>
              </a:pPr>
              <a:r>
                <a:rPr lang="en-US" sz="2600">
                  <a:solidFill>
                    <a:srgbClr val="191F2B"/>
                  </a:solidFill>
                  <a:latin typeface="Public Sans"/>
                </a:rPr>
                <a:t>Split into 15 categories to train separately</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C6063"/>
        </a:solidFill>
        <a:effectLst/>
      </p:bgPr>
    </p:bg>
    <p:spTree>
      <p:nvGrpSpPr>
        <p:cNvPr id="1" name=""/>
        <p:cNvGrpSpPr/>
        <p:nvPr/>
      </p:nvGrpSpPr>
      <p:grpSpPr>
        <a:xfrm>
          <a:off x="0" y="0"/>
          <a:ext cx="0" cy="0"/>
          <a:chOff x="0" y="0"/>
          <a:chExt cx="0" cy="0"/>
        </a:xfrm>
      </p:grpSpPr>
      <p:sp>
        <p:nvSpPr>
          <p:cNvPr id="2" name="AutoShape 2"/>
          <p:cNvSpPr/>
          <p:nvPr/>
        </p:nvSpPr>
        <p:spPr>
          <a:xfrm>
            <a:off x="6626786" y="0"/>
            <a:ext cx="11661214" cy="10287000"/>
          </a:xfrm>
          <a:prstGeom prst="rect">
            <a:avLst/>
          </a:prstGeom>
          <a:solidFill>
            <a:srgbClr val="FFFFFF"/>
          </a:solidFill>
        </p:spPr>
      </p:sp>
      <p:pic>
        <p:nvPicPr>
          <p:cNvPr id="3" name="Picture 3"/>
          <p:cNvPicPr>
            <a:picLocks noChangeAspect="1"/>
          </p:cNvPicPr>
          <p:nvPr/>
        </p:nvPicPr>
        <p:blipFill>
          <a:blip r:embed="rId2"/>
          <a:srcRect t="268" b="268"/>
          <a:stretch>
            <a:fillRect/>
          </a:stretch>
        </p:blipFill>
        <p:spPr>
          <a:xfrm>
            <a:off x="7812258" y="80101"/>
            <a:ext cx="10010722" cy="4404805"/>
          </a:xfrm>
          <a:prstGeom prst="rect">
            <a:avLst/>
          </a:prstGeom>
        </p:spPr>
      </p:pic>
      <p:pic>
        <p:nvPicPr>
          <p:cNvPr id="4" name="Picture 4"/>
          <p:cNvPicPr>
            <a:picLocks noChangeAspect="1"/>
          </p:cNvPicPr>
          <p:nvPr/>
        </p:nvPicPr>
        <p:blipFill>
          <a:blip r:embed="rId3"/>
          <a:srcRect/>
          <a:stretch>
            <a:fillRect/>
          </a:stretch>
        </p:blipFill>
        <p:spPr>
          <a:xfrm>
            <a:off x="7812258" y="4609779"/>
            <a:ext cx="10010722" cy="5677221"/>
          </a:xfrm>
          <a:prstGeom prst="rect">
            <a:avLst/>
          </a:prstGeom>
        </p:spPr>
      </p:pic>
      <p:grpSp>
        <p:nvGrpSpPr>
          <p:cNvPr id="5" name="Group 5"/>
          <p:cNvGrpSpPr/>
          <p:nvPr/>
        </p:nvGrpSpPr>
        <p:grpSpPr>
          <a:xfrm>
            <a:off x="1028700" y="1028700"/>
            <a:ext cx="5410686" cy="3177864"/>
            <a:chOff x="0" y="0"/>
            <a:chExt cx="7214248" cy="4237152"/>
          </a:xfrm>
        </p:grpSpPr>
        <p:sp>
          <p:nvSpPr>
            <p:cNvPr id="6" name="TextBox 6"/>
            <p:cNvSpPr txBox="1"/>
            <p:nvPr/>
          </p:nvSpPr>
          <p:spPr>
            <a:xfrm>
              <a:off x="0" y="-19050"/>
              <a:ext cx="7214248" cy="2660650"/>
            </a:xfrm>
            <a:prstGeom prst="rect">
              <a:avLst/>
            </a:prstGeom>
          </p:spPr>
          <p:txBody>
            <a:bodyPr lIns="0" tIns="0" rIns="0" bIns="0" rtlCol="0" anchor="t">
              <a:spAutoFit/>
            </a:bodyPr>
            <a:lstStyle/>
            <a:p>
              <a:pPr marL="0" lvl="0" indent="0">
                <a:lnSpc>
                  <a:spcPts val="7802"/>
                </a:lnSpc>
                <a:spcBef>
                  <a:spcPct val="0"/>
                </a:spcBef>
              </a:pPr>
              <a:r>
                <a:rPr lang="en-US" sz="6501">
                  <a:solidFill>
                    <a:srgbClr val="FFFFFF"/>
                  </a:solidFill>
                  <a:latin typeface="Public Sans Bold"/>
                </a:rPr>
                <a:t>Data Visualisation</a:t>
              </a:r>
            </a:p>
          </p:txBody>
        </p:sp>
        <p:sp>
          <p:nvSpPr>
            <p:cNvPr id="7" name="TextBox 7"/>
            <p:cNvSpPr txBox="1"/>
            <p:nvPr/>
          </p:nvSpPr>
          <p:spPr>
            <a:xfrm>
              <a:off x="0" y="2953216"/>
              <a:ext cx="7214248" cy="1283936"/>
            </a:xfrm>
            <a:prstGeom prst="rect">
              <a:avLst/>
            </a:prstGeom>
          </p:spPr>
          <p:txBody>
            <a:bodyPr lIns="0" tIns="0" rIns="0" bIns="0" rtlCol="0" anchor="t">
              <a:spAutoFit/>
            </a:bodyPr>
            <a:lstStyle/>
            <a:p>
              <a:pPr>
                <a:lnSpc>
                  <a:spcPts val="3901"/>
                </a:lnSpc>
              </a:pPr>
              <a:r>
                <a:rPr lang="en-US" sz="2600">
                  <a:solidFill>
                    <a:srgbClr val="FFFFFF"/>
                  </a:solidFill>
                  <a:latin typeface="Public Sans"/>
                </a:rPr>
                <a:t>Showing most frequent appeared words in this document</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C6063"/>
        </a:solidFill>
        <a:effectLst/>
      </p:bgPr>
    </p:bg>
    <p:spTree>
      <p:nvGrpSpPr>
        <p:cNvPr id="1" name=""/>
        <p:cNvGrpSpPr/>
        <p:nvPr/>
      </p:nvGrpSpPr>
      <p:grpSpPr>
        <a:xfrm>
          <a:off x="0" y="0"/>
          <a:ext cx="0" cy="0"/>
          <a:chOff x="0" y="0"/>
          <a:chExt cx="0" cy="0"/>
        </a:xfrm>
      </p:grpSpPr>
      <p:sp>
        <p:nvSpPr>
          <p:cNvPr id="2" name="AutoShape 2"/>
          <p:cNvSpPr/>
          <p:nvPr/>
        </p:nvSpPr>
        <p:spPr>
          <a:xfrm>
            <a:off x="6626786" y="0"/>
            <a:ext cx="11661214" cy="10287000"/>
          </a:xfrm>
          <a:prstGeom prst="rect">
            <a:avLst/>
          </a:prstGeom>
          <a:solidFill>
            <a:srgbClr val="FFFFFF"/>
          </a:solidFill>
        </p:spPr>
      </p:sp>
      <p:pic>
        <p:nvPicPr>
          <p:cNvPr id="3" name="Picture 3"/>
          <p:cNvPicPr>
            <a:picLocks noChangeAspect="1"/>
          </p:cNvPicPr>
          <p:nvPr/>
        </p:nvPicPr>
        <p:blipFill>
          <a:blip r:embed="rId2"/>
          <a:srcRect/>
          <a:stretch>
            <a:fillRect/>
          </a:stretch>
        </p:blipFill>
        <p:spPr>
          <a:xfrm>
            <a:off x="8250611" y="146885"/>
            <a:ext cx="9525892" cy="5090049"/>
          </a:xfrm>
          <a:prstGeom prst="rect">
            <a:avLst/>
          </a:prstGeom>
        </p:spPr>
      </p:pic>
      <p:pic>
        <p:nvPicPr>
          <p:cNvPr id="4" name="Picture 4"/>
          <p:cNvPicPr>
            <a:picLocks noChangeAspect="1"/>
          </p:cNvPicPr>
          <p:nvPr/>
        </p:nvPicPr>
        <p:blipFill>
          <a:blip r:embed="rId3"/>
          <a:srcRect/>
          <a:stretch>
            <a:fillRect/>
          </a:stretch>
        </p:blipFill>
        <p:spPr>
          <a:xfrm>
            <a:off x="8328506" y="5236935"/>
            <a:ext cx="9447996" cy="5050065"/>
          </a:xfrm>
          <a:prstGeom prst="rect">
            <a:avLst/>
          </a:prstGeom>
        </p:spPr>
      </p:pic>
      <p:grpSp>
        <p:nvGrpSpPr>
          <p:cNvPr id="5" name="Group 5"/>
          <p:cNvGrpSpPr/>
          <p:nvPr/>
        </p:nvGrpSpPr>
        <p:grpSpPr>
          <a:xfrm>
            <a:off x="1028700" y="1028700"/>
            <a:ext cx="5410686" cy="3177864"/>
            <a:chOff x="0" y="0"/>
            <a:chExt cx="7214248" cy="4237152"/>
          </a:xfrm>
        </p:grpSpPr>
        <p:sp>
          <p:nvSpPr>
            <p:cNvPr id="6" name="TextBox 6"/>
            <p:cNvSpPr txBox="1"/>
            <p:nvPr/>
          </p:nvSpPr>
          <p:spPr>
            <a:xfrm>
              <a:off x="0" y="-19050"/>
              <a:ext cx="7214248" cy="2660650"/>
            </a:xfrm>
            <a:prstGeom prst="rect">
              <a:avLst/>
            </a:prstGeom>
          </p:spPr>
          <p:txBody>
            <a:bodyPr lIns="0" tIns="0" rIns="0" bIns="0" rtlCol="0" anchor="t">
              <a:spAutoFit/>
            </a:bodyPr>
            <a:lstStyle/>
            <a:p>
              <a:pPr marL="0" lvl="0" indent="0">
                <a:lnSpc>
                  <a:spcPts val="7802"/>
                </a:lnSpc>
                <a:spcBef>
                  <a:spcPct val="0"/>
                </a:spcBef>
              </a:pPr>
              <a:r>
                <a:rPr lang="en-US" sz="6501">
                  <a:solidFill>
                    <a:srgbClr val="FFFFFF"/>
                  </a:solidFill>
                  <a:latin typeface="Public Sans Bold"/>
                </a:rPr>
                <a:t>Data Visualisation</a:t>
              </a:r>
            </a:p>
          </p:txBody>
        </p:sp>
        <p:sp>
          <p:nvSpPr>
            <p:cNvPr id="7" name="TextBox 7"/>
            <p:cNvSpPr txBox="1"/>
            <p:nvPr/>
          </p:nvSpPr>
          <p:spPr>
            <a:xfrm>
              <a:off x="0" y="2953216"/>
              <a:ext cx="7214248" cy="1283936"/>
            </a:xfrm>
            <a:prstGeom prst="rect">
              <a:avLst/>
            </a:prstGeom>
          </p:spPr>
          <p:txBody>
            <a:bodyPr lIns="0" tIns="0" rIns="0" bIns="0" rtlCol="0" anchor="t">
              <a:spAutoFit/>
            </a:bodyPr>
            <a:lstStyle/>
            <a:p>
              <a:pPr>
                <a:lnSpc>
                  <a:spcPts val="3901"/>
                </a:lnSpc>
              </a:pPr>
              <a:r>
                <a:rPr lang="en-US" sz="2600">
                  <a:solidFill>
                    <a:srgbClr val="FFFFFF"/>
                  </a:solidFill>
                  <a:latin typeface="Public Sans"/>
                </a:rPr>
                <a:t>Showing least frequent appeared word(s) in this document</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393D"/>
        </a:solidFill>
        <a:effectLst/>
      </p:bgPr>
    </p:bg>
    <p:spTree>
      <p:nvGrpSpPr>
        <p:cNvPr id="1" name=""/>
        <p:cNvGrpSpPr/>
        <p:nvPr/>
      </p:nvGrpSpPr>
      <p:grpSpPr>
        <a:xfrm>
          <a:off x="0" y="0"/>
          <a:ext cx="0" cy="0"/>
          <a:chOff x="0" y="0"/>
          <a:chExt cx="0" cy="0"/>
        </a:xfrm>
      </p:grpSpPr>
      <p:sp>
        <p:nvSpPr>
          <p:cNvPr id="2" name="TextBox 2"/>
          <p:cNvSpPr txBox="1"/>
          <p:nvPr/>
        </p:nvSpPr>
        <p:spPr>
          <a:xfrm>
            <a:off x="3349607" y="4833937"/>
            <a:ext cx="11588787" cy="609600"/>
          </a:xfrm>
          <a:prstGeom prst="rect">
            <a:avLst/>
          </a:prstGeom>
        </p:spPr>
        <p:txBody>
          <a:bodyPr lIns="0" tIns="0" rIns="0" bIns="0" rtlCol="0" anchor="t">
            <a:spAutoFit/>
          </a:bodyPr>
          <a:lstStyle/>
          <a:p>
            <a:pPr marL="0" lvl="0" indent="0" algn="ctr">
              <a:lnSpc>
                <a:spcPts val="4799"/>
              </a:lnSpc>
              <a:spcBef>
                <a:spcPct val="0"/>
              </a:spcBef>
            </a:pPr>
            <a:r>
              <a:rPr lang="en-US" sz="3999">
                <a:solidFill>
                  <a:srgbClr val="FFFFFF"/>
                </a:solidFill>
                <a:latin typeface="Public Sans Bold"/>
              </a:rPr>
              <a:t>Is removing most frequent words a good idea?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389002" y="3445200"/>
            <a:ext cx="10336437" cy="5099309"/>
          </a:xfrm>
          <a:prstGeom prst="rect">
            <a:avLst/>
          </a:prstGeom>
        </p:spPr>
      </p:pic>
      <p:grpSp>
        <p:nvGrpSpPr>
          <p:cNvPr id="3" name="Group 3"/>
          <p:cNvGrpSpPr/>
          <p:nvPr/>
        </p:nvGrpSpPr>
        <p:grpSpPr>
          <a:xfrm>
            <a:off x="7855141" y="1028700"/>
            <a:ext cx="9404159" cy="1691964"/>
            <a:chOff x="0" y="0"/>
            <a:chExt cx="12538878" cy="2255952"/>
          </a:xfrm>
        </p:grpSpPr>
        <p:sp>
          <p:nvSpPr>
            <p:cNvPr id="4" name="TextBox 4"/>
            <p:cNvSpPr txBox="1"/>
            <p:nvPr/>
          </p:nvSpPr>
          <p:spPr>
            <a:xfrm>
              <a:off x="0" y="-19050"/>
              <a:ext cx="12538878" cy="1339850"/>
            </a:xfrm>
            <a:prstGeom prst="rect">
              <a:avLst/>
            </a:prstGeom>
          </p:spPr>
          <p:txBody>
            <a:bodyPr lIns="0" tIns="0" rIns="0" bIns="0" rtlCol="0" anchor="t">
              <a:spAutoFit/>
            </a:bodyPr>
            <a:lstStyle/>
            <a:p>
              <a:pPr marL="0" lvl="0" indent="0" algn="r">
                <a:lnSpc>
                  <a:spcPts val="7802"/>
                </a:lnSpc>
                <a:spcBef>
                  <a:spcPct val="0"/>
                </a:spcBef>
              </a:pPr>
              <a:r>
                <a:rPr lang="en-US" sz="6501">
                  <a:solidFill>
                    <a:srgbClr val="2C6063"/>
                  </a:solidFill>
                  <a:latin typeface="Public Sans Bold"/>
                </a:rPr>
                <a:t>Second Preprocessing</a:t>
              </a:r>
            </a:p>
          </p:txBody>
        </p:sp>
        <p:sp>
          <p:nvSpPr>
            <p:cNvPr id="5" name="TextBox 5"/>
            <p:cNvSpPr txBox="1"/>
            <p:nvPr/>
          </p:nvSpPr>
          <p:spPr>
            <a:xfrm>
              <a:off x="0" y="1632416"/>
              <a:ext cx="12538878" cy="623536"/>
            </a:xfrm>
            <a:prstGeom prst="rect">
              <a:avLst/>
            </a:prstGeom>
          </p:spPr>
          <p:txBody>
            <a:bodyPr lIns="0" tIns="0" rIns="0" bIns="0" rtlCol="0" anchor="t">
              <a:spAutoFit/>
            </a:bodyPr>
            <a:lstStyle/>
            <a:p>
              <a:pPr algn="r">
                <a:lnSpc>
                  <a:spcPts val="3901"/>
                </a:lnSpc>
              </a:pPr>
              <a:r>
                <a:rPr lang="en-US" sz="2600">
                  <a:solidFill>
                    <a:srgbClr val="191F2B"/>
                  </a:solidFill>
                  <a:latin typeface="Public Sans"/>
                </a:rPr>
                <a:t>15 categories are duplicated to remove most frequent words</a:t>
              </a:r>
            </a:p>
          </p:txBody>
        </p:sp>
      </p:grpSp>
      <p:graphicFrame>
        <p:nvGraphicFramePr>
          <p:cNvPr id="6" name="Table 6"/>
          <p:cNvGraphicFramePr>
            <a:graphicFrameLocks noGrp="1"/>
          </p:cNvGraphicFramePr>
          <p:nvPr>
            <p:extLst>
              <p:ext uri="{D42A27DB-BD31-4B8C-83A1-F6EECF244321}">
                <p14:modId xmlns:p14="http://schemas.microsoft.com/office/powerpoint/2010/main" val="2141806171"/>
              </p:ext>
            </p:extLst>
          </p:nvPr>
        </p:nvGraphicFramePr>
        <p:xfrm>
          <a:off x="1028700" y="1874681"/>
          <a:ext cx="5448300" cy="6669830"/>
        </p:xfrm>
        <a:graphic>
          <a:graphicData uri="http://schemas.openxmlformats.org/drawingml/2006/table">
            <a:tbl>
              <a:tblPr/>
              <a:tblGrid>
                <a:gridCol w="5448300">
                  <a:extLst>
                    <a:ext uri="{9D8B030D-6E8A-4147-A177-3AD203B41FA5}">
                      <a16:colId xmlns:a16="http://schemas.microsoft.com/office/drawing/2014/main" val="20000"/>
                    </a:ext>
                  </a:extLst>
                </a:gridCol>
              </a:tblGrid>
              <a:tr h="677135">
                <a:tc>
                  <a:txBody>
                    <a:bodyPr/>
                    <a:lstStyle/>
                    <a:p>
                      <a:pPr algn="ctr">
                        <a:defRPr/>
                      </a:pPr>
                      <a:r>
                        <a:rPr lang="en-US">
                          <a:solidFill>
                            <a:srgbClr val="191F2B"/>
                          </a:solidFill>
                          <a:latin typeface="Tex Gyre Bonum"/>
                        </a:rPr>
                        <a:t>category (30)</a:t>
                      </a:r>
                      <a:endParaRPr lang="en-US" sz="1100"/>
                    </a:p>
                  </a:txBody>
                  <a:tcPr anchor="ctr">
                    <a:lnL w="7543" cap="flat" cmpd="sng" algn="ctr">
                      <a:solidFill>
                        <a:srgbClr val="191F2B"/>
                      </a:solidFill>
                      <a:prstDash val="solid"/>
                      <a:round/>
                      <a:headEnd type="none" w="med" len="med"/>
                      <a:tailEnd type="none" w="med" len="med"/>
                    </a:lnL>
                    <a:lnR w="7543" cap="flat" cmpd="sng" algn="ctr">
                      <a:solidFill>
                        <a:srgbClr val="191F2B"/>
                      </a:solidFill>
                      <a:prstDash val="solid"/>
                      <a:round/>
                      <a:headEnd type="none" w="med" len="med"/>
                      <a:tailEnd type="none" w="med" len="med"/>
                    </a:lnR>
                    <a:lnT w="7543" cap="flat" cmpd="sng" algn="ctr">
                      <a:solidFill>
                        <a:srgbClr val="191F2B"/>
                      </a:solidFill>
                      <a:prstDash val="solid"/>
                      <a:round/>
                      <a:headEnd type="none" w="med" len="med"/>
                      <a:tailEnd type="none" w="med" len="med"/>
                    </a:lnT>
                    <a:lnB w="7543" cap="flat" cmpd="sng" algn="ctr">
                      <a:solidFill>
                        <a:srgbClr val="191F2B"/>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665855">
                <a:tc>
                  <a:txBody>
                    <a:bodyPr/>
                    <a:lstStyle/>
                    <a:p>
                      <a:pPr algn="ctr">
                        <a:defRPr/>
                      </a:pPr>
                      <a:r>
                        <a:rPr lang="en-US">
                          <a:solidFill>
                            <a:srgbClr val="191F2B"/>
                          </a:solidFill>
                          <a:latin typeface="Public Sans"/>
                        </a:rPr>
                        <a:t>Main</a:t>
                      </a:r>
                      <a:endParaRPr lang="en-US" sz="1100"/>
                    </a:p>
                  </a:txBody>
                  <a:tcPr anchor="ctr">
                    <a:lnL w="7543" cap="flat" cmpd="sng" algn="ctr">
                      <a:solidFill>
                        <a:srgbClr val="191F2B"/>
                      </a:solidFill>
                      <a:prstDash val="solid"/>
                      <a:round/>
                      <a:headEnd type="none" w="med" len="med"/>
                      <a:tailEnd type="none" w="med" len="med"/>
                    </a:lnL>
                    <a:lnR w="7543" cap="flat" cmpd="sng" algn="ctr">
                      <a:solidFill>
                        <a:srgbClr val="191F2B"/>
                      </a:solidFill>
                      <a:prstDash val="solid"/>
                      <a:round/>
                      <a:headEnd type="none" w="med" len="med"/>
                      <a:tailEnd type="none" w="med" len="med"/>
                    </a:lnR>
                    <a:lnT w="7543" cap="flat" cmpd="sng" algn="ctr">
                      <a:solidFill>
                        <a:srgbClr val="191F2B"/>
                      </a:solidFill>
                      <a:prstDash val="solid"/>
                      <a:round/>
                      <a:headEnd type="none" w="med" len="med"/>
                      <a:tailEnd type="none" w="med" len="med"/>
                    </a:lnT>
                    <a:lnB w="7543" cap="flat" cmpd="sng" algn="ctr">
                      <a:solidFill>
                        <a:srgbClr val="191F2B"/>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65855">
                <a:tc>
                  <a:txBody>
                    <a:bodyPr/>
                    <a:lstStyle/>
                    <a:p>
                      <a:pPr algn="ctr">
                        <a:defRPr/>
                      </a:pPr>
                      <a:r>
                        <a:rPr lang="en-US">
                          <a:solidFill>
                            <a:srgbClr val="191F2B"/>
                          </a:solidFill>
                          <a:latin typeface="Public Sans"/>
                        </a:rPr>
                        <a:t>Main_2p</a:t>
                      </a:r>
                      <a:endParaRPr lang="en-US" sz="1100"/>
                    </a:p>
                  </a:txBody>
                  <a:tcPr anchor="ctr">
                    <a:lnL w="7543" cap="flat" cmpd="sng" algn="ctr">
                      <a:solidFill>
                        <a:srgbClr val="191F2B"/>
                      </a:solidFill>
                      <a:prstDash val="solid"/>
                      <a:round/>
                      <a:headEnd type="none" w="med" len="med"/>
                      <a:tailEnd type="none" w="med" len="med"/>
                    </a:lnL>
                    <a:lnR w="7543" cap="flat" cmpd="sng" algn="ctr">
                      <a:solidFill>
                        <a:srgbClr val="191F2B"/>
                      </a:solidFill>
                      <a:prstDash val="solid"/>
                      <a:round/>
                      <a:headEnd type="none" w="med" len="med"/>
                      <a:tailEnd type="none" w="med" len="med"/>
                    </a:lnR>
                    <a:lnT w="7543" cap="flat" cmpd="sng" algn="ctr">
                      <a:solidFill>
                        <a:srgbClr val="191F2B"/>
                      </a:solidFill>
                      <a:prstDash val="solid"/>
                      <a:round/>
                      <a:headEnd type="none" w="med" len="med"/>
                      <a:tailEnd type="none" w="med" len="med"/>
                    </a:lnT>
                    <a:lnB w="7543" cap="flat" cmpd="sng" algn="ctr">
                      <a:solidFill>
                        <a:srgbClr val="191F2B"/>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65855">
                <a:tc>
                  <a:txBody>
                    <a:bodyPr/>
                    <a:lstStyle/>
                    <a:p>
                      <a:pPr algn="ctr">
                        <a:defRPr/>
                      </a:pPr>
                      <a:r>
                        <a:rPr lang="en-US">
                          <a:solidFill>
                            <a:srgbClr val="191F2B"/>
                          </a:solidFill>
                          <a:latin typeface="Public Sans"/>
                        </a:rPr>
                        <a:t>Info-level</a:t>
                      </a:r>
                      <a:endParaRPr lang="en-US" sz="1100"/>
                    </a:p>
                  </a:txBody>
                  <a:tcPr anchor="ctr">
                    <a:lnL w="7543" cap="flat" cmpd="sng" algn="ctr">
                      <a:solidFill>
                        <a:srgbClr val="191F2B"/>
                      </a:solidFill>
                      <a:prstDash val="solid"/>
                      <a:round/>
                      <a:headEnd type="none" w="med" len="med"/>
                      <a:tailEnd type="none" w="med" len="med"/>
                    </a:lnL>
                    <a:lnR w="7543" cap="flat" cmpd="sng" algn="ctr">
                      <a:solidFill>
                        <a:srgbClr val="191F2B"/>
                      </a:solidFill>
                      <a:prstDash val="solid"/>
                      <a:round/>
                      <a:headEnd type="none" w="med" len="med"/>
                      <a:tailEnd type="none" w="med" len="med"/>
                    </a:lnR>
                    <a:lnT w="7543" cap="flat" cmpd="sng" algn="ctr">
                      <a:solidFill>
                        <a:srgbClr val="191F2B"/>
                      </a:solidFill>
                      <a:prstDash val="solid"/>
                      <a:round/>
                      <a:headEnd type="none" w="med" len="med"/>
                      <a:tailEnd type="none" w="med" len="med"/>
                    </a:lnT>
                    <a:lnB w="7543" cap="flat" cmpd="sng" algn="ctr">
                      <a:solidFill>
                        <a:srgbClr val="191F2B"/>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65855">
                <a:tc>
                  <a:txBody>
                    <a:bodyPr/>
                    <a:lstStyle/>
                    <a:p>
                      <a:pPr algn="ctr">
                        <a:defRPr/>
                      </a:pPr>
                      <a:r>
                        <a:rPr lang="en-US">
                          <a:solidFill>
                            <a:srgbClr val="191F2B"/>
                          </a:solidFill>
                          <a:latin typeface="Public Sans"/>
                        </a:rPr>
                        <a:t>Info-level_2p</a:t>
                      </a:r>
                      <a:endParaRPr lang="en-US" sz="1100"/>
                    </a:p>
                  </a:txBody>
                  <a:tcPr anchor="ctr">
                    <a:lnL w="7543" cap="flat" cmpd="sng" algn="ctr">
                      <a:solidFill>
                        <a:srgbClr val="191F2B"/>
                      </a:solidFill>
                      <a:prstDash val="solid"/>
                      <a:round/>
                      <a:headEnd type="none" w="med" len="med"/>
                      <a:tailEnd type="none" w="med" len="med"/>
                    </a:lnL>
                    <a:lnR w="7543" cap="flat" cmpd="sng" algn="ctr">
                      <a:solidFill>
                        <a:srgbClr val="191F2B"/>
                      </a:solidFill>
                      <a:prstDash val="solid"/>
                      <a:round/>
                      <a:headEnd type="none" w="med" len="med"/>
                      <a:tailEnd type="none" w="med" len="med"/>
                    </a:lnR>
                    <a:lnT w="7543" cap="flat" cmpd="sng" algn="ctr">
                      <a:solidFill>
                        <a:srgbClr val="191F2B"/>
                      </a:solidFill>
                      <a:prstDash val="solid"/>
                      <a:round/>
                      <a:headEnd type="none" w="med" len="med"/>
                      <a:tailEnd type="none" w="med" len="med"/>
                    </a:lnT>
                    <a:lnB w="7543" cap="flat" cmpd="sng" algn="ctr">
                      <a:solidFill>
                        <a:srgbClr val="191F2B"/>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665855">
                <a:tc>
                  <a:txBody>
                    <a:bodyPr/>
                    <a:lstStyle/>
                    <a:p>
                      <a:pPr algn="ctr">
                        <a:defRPr/>
                      </a:pPr>
                      <a:r>
                        <a:rPr lang="en-US">
                          <a:solidFill>
                            <a:srgbClr val="191F2B"/>
                          </a:solidFill>
                          <a:latin typeface="Public Sans"/>
                        </a:rPr>
                        <a:t>Error-level</a:t>
                      </a:r>
                      <a:endParaRPr lang="en-US" sz="1100"/>
                    </a:p>
                  </a:txBody>
                  <a:tcPr anchor="ctr">
                    <a:lnL w="7543" cap="flat" cmpd="sng" algn="ctr">
                      <a:solidFill>
                        <a:srgbClr val="191F2B"/>
                      </a:solidFill>
                      <a:prstDash val="solid"/>
                      <a:round/>
                      <a:headEnd type="none" w="med" len="med"/>
                      <a:tailEnd type="none" w="med" len="med"/>
                    </a:lnL>
                    <a:lnR w="7543" cap="flat" cmpd="sng" algn="ctr">
                      <a:solidFill>
                        <a:srgbClr val="191F2B"/>
                      </a:solidFill>
                      <a:prstDash val="solid"/>
                      <a:round/>
                      <a:headEnd type="none" w="med" len="med"/>
                      <a:tailEnd type="none" w="med" len="med"/>
                    </a:lnR>
                    <a:lnT w="7543" cap="flat" cmpd="sng" algn="ctr">
                      <a:solidFill>
                        <a:srgbClr val="191F2B"/>
                      </a:solidFill>
                      <a:prstDash val="solid"/>
                      <a:round/>
                      <a:headEnd type="none" w="med" len="med"/>
                      <a:tailEnd type="none" w="med" len="med"/>
                    </a:lnT>
                    <a:lnB w="7543" cap="flat" cmpd="sng" algn="ctr">
                      <a:solidFill>
                        <a:srgbClr val="191F2B"/>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665855">
                <a:tc>
                  <a:txBody>
                    <a:bodyPr/>
                    <a:lstStyle/>
                    <a:p>
                      <a:pPr algn="ctr">
                        <a:defRPr/>
                      </a:pPr>
                      <a:r>
                        <a:rPr lang="en-US">
                          <a:solidFill>
                            <a:srgbClr val="191F2B"/>
                          </a:solidFill>
                          <a:latin typeface="Public Sans"/>
                        </a:rPr>
                        <a:t>Error-level_2p</a:t>
                      </a:r>
                      <a:endParaRPr lang="en-US" sz="1100"/>
                    </a:p>
                  </a:txBody>
                  <a:tcPr anchor="ctr">
                    <a:lnL w="7543" cap="flat" cmpd="sng" algn="ctr">
                      <a:solidFill>
                        <a:srgbClr val="191F2B"/>
                      </a:solidFill>
                      <a:prstDash val="solid"/>
                      <a:round/>
                      <a:headEnd type="none" w="med" len="med"/>
                      <a:tailEnd type="none" w="med" len="med"/>
                    </a:lnL>
                    <a:lnR w="7543" cap="flat" cmpd="sng" algn="ctr">
                      <a:solidFill>
                        <a:srgbClr val="191F2B"/>
                      </a:solidFill>
                      <a:prstDash val="solid"/>
                      <a:round/>
                      <a:headEnd type="none" w="med" len="med"/>
                      <a:tailEnd type="none" w="med" len="med"/>
                    </a:lnR>
                    <a:lnT w="7543" cap="flat" cmpd="sng" algn="ctr">
                      <a:solidFill>
                        <a:srgbClr val="191F2B"/>
                      </a:solidFill>
                      <a:prstDash val="solid"/>
                      <a:round/>
                      <a:headEnd type="none" w="med" len="med"/>
                      <a:tailEnd type="none" w="med" len="med"/>
                    </a:lnT>
                    <a:lnB w="7543" cap="flat" cmpd="sng" algn="ctr">
                      <a:solidFill>
                        <a:srgbClr val="191F2B"/>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665855">
                <a:tc>
                  <a:txBody>
                    <a:bodyPr/>
                    <a:lstStyle/>
                    <a:p>
                      <a:pPr algn="ctr">
                        <a:defRPr/>
                      </a:pPr>
                      <a:r>
                        <a:rPr lang="en-US">
                          <a:solidFill>
                            <a:srgbClr val="191F2B"/>
                          </a:solidFill>
                          <a:latin typeface="Public Sans"/>
                        </a:rPr>
                        <a:t>Selected timeframe</a:t>
                      </a:r>
                      <a:endParaRPr lang="en-US" sz="1100"/>
                    </a:p>
                  </a:txBody>
                  <a:tcPr anchor="ctr">
                    <a:lnL w="7543" cap="flat" cmpd="sng" algn="ctr">
                      <a:solidFill>
                        <a:srgbClr val="191F2B"/>
                      </a:solidFill>
                      <a:prstDash val="solid"/>
                      <a:round/>
                      <a:headEnd type="none" w="med" len="med"/>
                      <a:tailEnd type="none" w="med" len="med"/>
                    </a:lnL>
                    <a:lnR w="7543" cap="flat" cmpd="sng" algn="ctr">
                      <a:solidFill>
                        <a:srgbClr val="191F2B"/>
                      </a:solidFill>
                      <a:prstDash val="solid"/>
                      <a:round/>
                      <a:headEnd type="none" w="med" len="med"/>
                      <a:tailEnd type="none" w="med" len="med"/>
                    </a:lnR>
                    <a:lnT w="7543" cap="flat" cmpd="sng" algn="ctr">
                      <a:solidFill>
                        <a:srgbClr val="191F2B"/>
                      </a:solidFill>
                      <a:prstDash val="solid"/>
                      <a:round/>
                      <a:headEnd type="none" w="med" len="med"/>
                      <a:tailEnd type="none" w="med" len="med"/>
                    </a:lnT>
                    <a:lnB w="7543" cap="flat" cmpd="sng" algn="ctr">
                      <a:solidFill>
                        <a:srgbClr val="191F2B"/>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665855">
                <a:tc>
                  <a:txBody>
                    <a:bodyPr/>
                    <a:lstStyle/>
                    <a:p>
                      <a:pPr algn="ctr">
                        <a:defRPr/>
                      </a:pPr>
                      <a:r>
                        <a:rPr lang="en-US">
                          <a:solidFill>
                            <a:srgbClr val="191F2B"/>
                          </a:solidFill>
                          <a:latin typeface="Public Sans"/>
                        </a:rPr>
                        <a:t>...</a:t>
                      </a:r>
                      <a:endParaRPr lang="en-US" sz="1100"/>
                    </a:p>
                  </a:txBody>
                  <a:tcPr anchor="ctr">
                    <a:lnL w="7543" cap="flat" cmpd="sng" algn="ctr">
                      <a:solidFill>
                        <a:srgbClr val="191F2B"/>
                      </a:solidFill>
                      <a:prstDash val="solid"/>
                      <a:round/>
                      <a:headEnd type="none" w="med" len="med"/>
                      <a:tailEnd type="none" w="med" len="med"/>
                    </a:lnL>
                    <a:lnR w="7543" cap="flat" cmpd="sng" algn="ctr">
                      <a:solidFill>
                        <a:srgbClr val="191F2B"/>
                      </a:solidFill>
                      <a:prstDash val="solid"/>
                      <a:round/>
                      <a:headEnd type="none" w="med" len="med"/>
                      <a:tailEnd type="none" w="med" len="med"/>
                    </a:lnR>
                    <a:lnT w="7543" cap="flat" cmpd="sng" algn="ctr">
                      <a:solidFill>
                        <a:srgbClr val="191F2B"/>
                      </a:solidFill>
                      <a:prstDash val="solid"/>
                      <a:round/>
                      <a:headEnd type="none" w="med" len="med"/>
                      <a:tailEnd type="none" w="med" len="med"/>
                    </a:lnT>
                    <a:lnB w="7543" cap="flat" cmpd="sng" algn="ctr">
                      <a:solidFill>
                        <a:srgbClr val="191F2B"/>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665855">
                <a:tc>
                  <a:txBody>
                    <a:bodyPr/>
                    <a:lstStyle/>
                    <a:p>
                      <a:pPr algn="ctr">
                        <a:defRPr/>
                      </a:pPr>
                      <a:r>
                        <a:rPr lang="en-US" dirty="0">
                          <a:solidFill>
                            <a:srgbClr val="191F2B"/>
                          </a:solidFill>
                          <a:latin typeface="Public Sans"/>
                        </a:rPr>
                        <a:t>Class 9_2p</a:t>
                      </a:r>
                      <a:endParaRPr lang="en-US" sz="1100" dirty="0"/>
                    </a:p>
                  </a:txBody>
                  <a:tcPr anchor="ctr">
                    <a:lnL w="7543" cap="flat" cmpd="sng" algn="ctr">
                      <a:solidFill>
                        <a:srgbClr val="191F2B"/>
                      </a:solidFill>
                      <a:prstDash val="solid"/>
                      <a:round/>
                      <a:headEnd type="none" w="med" len="med"/>
                      <a:tailEnd type="none" w="med" len="med"/>
                    </a:lnL>
                    <a:lnR w="7543" cap="flat" cmpd="sng" algn="ctr">
                      <a:solidFill>
                        <a:srgbClr val="191F2B"/>
                      </a:solidFill>
                      <a:prstDash val="solid"/>
                      <a:round/>
                      <a:headEnd type="none" w="med" len="med"/>
                      <a:tailEnd type="none" w="med" len="med"/>
                    </a:lnR>
                    <a:lnT w="7543" cap="flat" cmpd="sng" algn="ctr">
                      <a:solidFill>
                        <a:srgbClr val="191F2B"/>
                      </a:solidFill>
                      <a:prstDash val="solid"/>
                      <a:round/>
                      <a:headEnd type="none" w="med" len="med"/>
                      <a:tailEnd type="none" w="med" len="med"/>
                    </a:lnT>
                    <a:lnB w="7543" cap="flat" cmpd="sng" algn="ctr">
                      <a:solidFill>
                        <a:srgbClr val="191F2B"/>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
        <p:nvSpPr>
          <p:cNvPr id="7" name="AutoShape 7"/>
          <p:cNvSpPr/>
          <p:nvPr/>
        </p:nvSpPr>
        <p:spPr>
          <a:xfrm>
            <a:off x="0" y="9258300"/>
            <a:ext cx="18316575" cy="1028700"/>
          </a:xfrm>
          <a:prstGeom prst="rect">
            <a:avLst/>
          </a:prstGeom>
          <a:solidFill>
            <a:srgbClr val="2C6063"/>
          </a:solid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C6063"/>
        </a:solidFill>
        <a:effectLst/>
      </p:bgPr>
    </p:bg>
    <p:spTree>
      <p:nvGrpSpPr>
        <p:cNvPr id="1" name=""/>
        <p:cNvGrpSpPr/>
        <p:nvPr/>
      </p:nvGrpSpPr>
      <p:grpSpPr>
        <a:xfrm>
          <a:off x="0" y="0"/>
          <a:ext cx="0" cy="0"/>
          <a:chOff x="0" y="0"/>
          <a:chExt cx="0" cy="0"/>
        </a:xfrm>
      </p:grpSpPr>
      <p:sp>
        <p:nvSpPr>
          <p:cNvPr id="2" name="AutoShape 2"/>
          <p:cNvSpPr/>
          <p:nvPr/>
        </p:nvSpPr>
        <p:spPr>
          <a:xfrm>
            <a:off x="6626786" y="0"/>
            <a:ext cx="11661214" cy="10287000"/>
          </a:xfrm>
          <a:prstGeom prst="rect">
            <a:avLst/>
          </a:prstGeom>
          <a:solidFill>
            <a:srgbClr val="FFFFFF"/>
          </a:solidFill>
        </p:spPr>
      </p:sp>
      <p:pic>
        <p:nvPicPr>
          <p:cNvPr id="3" name="Picture 3"/>
          <p:cNvPicPr>
            <a:picLocks noChangeAspect="1"/>
          </p:cNvPicPr>
          <p:nvPr/>
        </p:nvPicPr>
        <p:blipFill>
          <a:blip r:embed="rId2"/>
          <a:srcRect t="268" b="268"/>
          <a:stretch>
            <a:fillRect/>
          </a:stretch>
        </p:blipFill>
        <p:spPr>
          <a:xfrm>
            <a:off x="7319525" y="472347"/>
            <a:ext cx="10616045" cy="4671153"/>
          </a:xfrm>
          <a:prstGeom prst="rect">
            <a:avLst/>
          </a:prstGeom>
        </p:spPr>
      </p:pic>
      <p:grpSp>
        <p:nvGrpSpPr>
          <p:cNvPr id="4" name="Group 4"/>
          <p:cNvGrpSpPr/>
          <p:nvPr/>
        </p:nvGrpSpPr>
        <p:grpSpPr>
          <a:xfrm>
            <a:off x="1028700" y="1028700"/>
            <a:ext cx="5410686" cy="3177864"/>
            <a:chOff x="0" y="0"/>
            <a:chExt cx="7214248" cy="4237152"/>
          </a:xfrm>
        </p:grpSpPr>
        <p:sp>
          <p:nvSpPr>
            <p:cNvPr id="5" name="TextBox 5"/>
            <p:cNvSpPr txBox="1"/>
            <p:nvPr/>
          </p:nvSpPr>
          <p:spPr>
            <a:xfrm>
              <a:off x="0" y="-19050"/>
              <a:ext cx="7214248" cy="2660650"/>
            </a:xfrm>
            <a:prstGeom prst="rect">
              <a:avLst/>
            </a:prstGeom>
          </p:spPr>
          <p:txBody>
            <a:bodyPr lIns="0" tIns="0" rIns="0" bIns="0" rtlCol="0" anchor="t">
              <a:spAutoFit/>
            </a:bodyPr>
            <a:lstStyle/>
            <a:p>
              <a:pPr marL="0" lvl="0" indent="0">
                <a:lnSpc>
                  <a:spcPts val="7802"/>
                </a:lnSpc>
                <a:spcBef>
                  <a:spcPct val="0"/>
                </a:spcBef>
              </a:pPr>
              <a:r>
                <a:rPr lang="en-US" sz="6501">
                  <a:solidFill>
                    <a:srgbClr val="FFFFFF"/>
                  </a:solidFill>
                  <a:latin typeface="Public Sans Bold"/>
                </a:rPr>
                <a:t>Data Visualisation</a:t>
              </a:r>
            </a:p>
          </p:txBody>
        </p:sp>
        <p:sp>
          <p:nvSpPr>
            <p:cNvPr id="6" name="TextBox 6"/>
            <p:cNvSpPr txBox="1"/>
            <p:nvPr/>
          </p:nvSpPr>
          <p:spPr>
            <a:xfrm>
              <a:off x="0" y="2953216"/>
              <a:ext cx="7214248" cy="1283936"/>
            </a:xfrm>
            <a:prstGeom prst="rect">
              <a:avLst/>
            </a:prstGeom>
          </p:spPr>
          <p:txBody>
            <a:bodyPr lIns="0" tIns="0" rIns="0" bIns="0" rtlCol="0" anchor="t">
              <a:spAutoFit/>
            </a:bodyPr>
            <a:lstStyle/>
            <a:p>
              <a:pPr>
                <a:lnSpc>
                  <a:spcPts val="3901"/>
                </a:lnSpc>
              </a:pPr>
              <a:r>
                <a:rPr lang="en-US" sz="2600">
                  <a:solidFill>
                    <a:srgbClr val="FFFFFF"/>
                  </a:solidFill>
                  <a:latin typeface="Public Sans"/>
                </a:rPr>
                <a:t>Show most frequent appeared words have been removed</a:t>
              </a:r>
            </a:p>
          </p:txBody>
        </p:sp>
      </p:grpSp>
      <p:pic>
        <p:nvPicPr>
          <p:cNvPr id="7" name="Picture 7"/>
          <p:cNvPicPr>
            <a:picLocks noChangeAspect="1"/>
          </p:cNvPicPr>
          <p:nvPr/>
        </p:nvPicPr>
        <p:blipFill>
          <a:blip r:embed="rId3"/>
          <a:srcRect/>
          <a:stretch>
            <a:fillRect/>
          </a:stretch>
        </p:blipFill>
        <p:spPr>
          <a:xfrm>
            <a:off x="7319525" y="5143500"/>
            <a:ext cx="10616045" cy="480037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393D"/>
        </a:solidFill>
        <a:effectLst/>
      </p:bgPr>
    </p:bg>
    <p:spTree>
      <p:nvGrpSpPr>
        <p:cNvPr id="1" name=""/>
        <p:cNvGrpSpPr/>
        <p:nvPr/>
      </p:nvGrpSpPr>
      <p:grpSpPr>
        <a:xfrm>
          <a:off x="0" y="0"/>
          <a:ext cx="0" cy="0"/>
          <a:chOff x="0" y="0"/>
          <a:chExt cx="0" cy="0"/>
        </a:xfrm>
      </p:grpSpPr>
      <p:sp>
        <p:nvSpPr>
          <p:cNvPr id="2" name="TextBox 2"/>
          <p:cNvSpPr txBox="1"/>
          <p:nvPr/>
        </p:nvSpPr>
        <p:spPr>
          <a:xfrm>
            <a:off x="3349607" y="4533900"/>
            <a:ext cx="11588787" cy="1209675"/>
          </a:xfrm>
          <a:prstGeom prst="rect">
            <a:avLst/>
          </a:prstGeom>
        </p:spPr>
        <p:txBody>
          <a:bodyPr lIns="0" tIns="0" rIns="0" bIns="0" rtlCol="0" anchor="t">
            <a:spAutoFit/>
          </a:bodyPr>
          <a:lstStyle/>
          <a:p>
            <a:pPr marL="0" lvl="0" indent="0" algn="ctr">
              <a:lnSpc>
                <a:spcPts val="4799"/>
              </a:lnSpc>
              <a:spcBef>
                <a:spcPct val="0"/>
              </a:spcBef>
            </a:pPr>
            <a:r>
              <a:rPr lang="en-US" sz="3999">
                <a:solidFill>
                  <a:srgbClr val="FFFFFF"/>
                </a:solidFill>
                <a:latin typeface="Public Sans Bold"/>
              </a:rPr>
              <a:t>What is the most important aspect in any manufacturing industry?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061915" y="0"/>
            <a:ext cx="11226085" cy="10287000"/>
          </a:xfrm>
          <a:prstGeom prst="rect">
            <a:avLst/>
          </a:prstGeom>
          <a:solidFill>
            <a:srgbClr val="F8F8F8"/>
          </a:solidFill>
        </p:spPr>
      </p:sp>
      <p:grpSp>
        <p:nvGrpSpPr>
          <p:cNvPr id="3" name="Group 3"/>
          <p:cNvGrpSpPr/>
          <p:nvPr/>
        </p:nvGrpSpPr>
        <p:grpSpPr>
          <a:xfrm>
            <a:off x="842797" y="7626892"/>
            <a:ext cx="5690374" cy="1827558"/>
            <a:chOff x="0" y="0"/>
            <a:chExt cx="4888828" cy="1570128"/>
          </a:xfrm>
        </p:grpSpPr>
        <p:sp>
          <p:nvSpPr>
            <p:cNvPr id="4" name="Freeform 4"/>
            <p:cNvSpPr/>
            <p:nvPr/>
          </p:nvSpPr>
          <p:spPr>
            <a:xfrm>
              <a:off x="0" y="0"/>
              <a:ext cx="4888828" cy="1570128"/>
            </a:xfrm>
            <a:custGeom>
              <a:avLst/>
              <a:gdLst/>
              <a:ahLst/>
              <a:cxnLst/>
              <a:rect l="l" t="t" r="r" b="b"/>
              <a:pathLst>
                <a:path w="4888828" h="1570128">
                  <a:moveTo>
                    <a:pt x="4764368" y="59690"/>
                  </a:moveTo>
                  <a:cubicBezTo>
                    <a:pt x="4799928" y="59690"/>
                    <a:pt x="4829138" y="88900"/>
                    <a:pt x="4829138" y="124460"/>
                  </a:cubicBezTo>
                  <a:lnTo>
                    <a:pt x="4829138" y="1445668"/>
                  </a:lnTo>
                  <a:cubicBezTo>
                    <a:pt x="4829138" y="1481228"/>
                    <a:pt x="4799928" y="1510438"/>
                    <a:pt x="4764368" y="1510438"/>
                  </a:cubicBezTo>
                  <a:lnTo>
                    <a:pt x="124460" y="1510438"/>
                  </a:lnTo>
                  <a:cubicBezTo>
                    <a:pt x="88900" y="1510438"/>
                    <a:pt x="59690" y="1481228"/>
                    <a:pt x="59690" y="1445668"/>
                  </a:cubicBezTo>
                  <a:lnTo>
                    <a:pt x="59690" y="124460"/>
                  </a:lnTo>
                  <a:cubicBezTo>
                    <a:pt x="59690" y="88900"/>
                    <a:pt x="88900" y="59690"/>
                    <a:pt x="124460" y="59690"/>
                  </a:cubicBezTo>
                  <a:lnTo>
                    <a:pt x="4764368" y="59690"/>
                  </a:lnTo>
                  <a:moveTo>
                    <a:pt x="4764368" y="0"/>
                  </a:moveTo>
                  <a:lnTo>
                    <a:pt x="124460" y="0"/>
                  </a:lnTo>
                  <a:cubicBezTo>
                    <a:pt x="55880" y="0"/>
                    <a:pt x="0" y="55880"/>
                    <a:pt x="0" y="124460"/>
                  </a:cubicBezTo>
                  <a:lnTo>
                    <a:pt x="0" y="1445668"/>
                  </a:lnTo>
                  <a:cubicBezTo>
                    <a:pt x="0" y="1514248"/>
                    <a:pt x="55880" y="1570128"/>
                    <a:pt x="124460" y="1570128"/>
                  </a:cubicBezTo>
                  <a:lnTo>
                    <a:pt x="4764368" y="1570128"/>
                  </a:lnTo>
                  <a:cubicBezTo>
                    <a:pt x="4832948" y="1570128"/>
                    <a:pt x="4888828" y="1514248"/>
                    <a:pt x="4888828" y="1445668"/>
                  </a:cubicBezTo>
                  <a:lnTo>
                    <a:pt x="4888828" y="124460"/>
                  </a:lnTo>
                  <a:cubicBezTo>
                    <a:pt x="4888828" y="55880"/>
                    <a:pt x="4832948" y="0"/>
                    <a:pt x="4764368" y="0"/>
                  </a:cubicBezTo>
                  <a:close/>
                </a:path>
              </a:pathLst>
            </a:custGeom>
            <a:solidFill>
              <a:srgbClr val="C7D0D8"/>
            </a:solidFill>
          </p:spPr>
        </p:sp>
      </p:grpSp>
      <p:pic>
        <p:nvPicPr>
          <p:cNvPr id="5" name="Picture 5"/>
          <p:cNvPicPr>
            <a:picLocks noChangeAspect="1"/>
          </p:cNvPicPr>
          <p:nvPr/>
        </p:nvPicPr>
        <p:blipFill>
          <a:blip r:embed="rId2"/>
          <a:srcRect/>
          <a:stretch>
            <a:fillRect/>
          </a:stretch>
        </p:blipFill>
        <p:spPr>
          <a:xfrm>
            <a:off x="9109774" y="1875520"/>
            <a:ext cx="7130366" cy="2914930"/>
          </a:xfrm>
          <a:prstGeom prst="rect">
            <a:avLst/>
          </a:prstGeom>
        </p:spPr>
      </p:pic>
      <p:pic>
        <p:nvPicPr>
          <p:cNvPr id="6" name="Picture 6"/>
          <p:cNvPicPr>
            <a:picLocks noChangeAspect="1"/>
          </p:cNvPicPr>
          <p:nvPr/>
        </p:nvPicPr>
        <p:blipFill>
          <a:blip r:embed="rId3"/>
          <a:srcRect/>
          <a:stretch>
            <a:fillRect/>
          </a:stretch>
        </p:blipFill>
        <p:spPr>
          <a:xfrm>
            <a:off x="7588932" y="6913436"/>
            <a:ext cx="10172050" cy="1789696"/>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2014565" y="5502589"/>
            <a:ext cx="1320785" cy="602608"/>
          </a:xfrm>
          <a:prstGeom prst="rect">
            <a:avLst/>
          </a:prstGeom>
        </p:spPr>
      </p:pic>
      <p:grpSp>
        <p:nvGrpSpPr>
          <p:cNvPr id="8" name="Group 8"/>
          <p:cNvGrpSpPr/>
          <p:nvPr/>
        </p:nvGrpSpPr>
        <p:grpSpPr>
          <a:xfrm>
            <a:off x="1028700" y="4087968"/>
            <a:ext cx="5073410" cy="2111064"/>
            <a:chOff x="0" y="0"/>
            <a:chExt cx="6764546" cy="2814752"/>
          </a:xfrm>
        </p:grpSpPr>
        <p:sp>
          <p:nvSpPr>
            <p:cNvPr id="9" name="TextBox 9"/>
            <p:cNvSpPr txBox="1"/>
            <p:nvPr/>
          </p:nvSpPr>
          <p:spPr>
            <a:xfrm>
              <a:off x="0" y="-9525"/>
              <a:ext cx="6764546" cy="1228725"/>
            </a:xfrm>
            <a:prstGeom prst="rect">
              <a:avLst/>
            </a:prstGeom>
          </p:spPr>
          <p:txBody>
            <a:bodyPr lIns="0" tIns="0" rIns="0" bIns="0" rtlCol="0" anchor="t">
              <a:spAutoFit/>
            </a:bodyPr>
            <a:lstStyle/>
            <a:p>
              <a:pPr marL="0" lvl="0" indent="0" algn="just">
                <a:lnSpc>
                  <a:spcPts val="7202"/>
                </a:lnSpc>
                <a:spcBef>
                  <a:spcPct val="0"/>
                </a:spcBef>
              </a:pPr>
              <a:r>
                <a:rPr lang="en-US" sz="6001">
                  <a:solidFill>
                    <a:srgbClr val="2C6063"/>
                  </a:solidFill>
                  <a:latin typeface="Public Sans Bold"/>
                </a:rPr>
                <a:t>TF-IDF</a:t>
              </a:r>
            </a:p>
          </p:txBody>
        </p:sp>
        <p:sp>
          <p:nvSpPr>
            <p:cNvPr id="10" name="TextBox 10"/>
            <p:cNvSpPr txBox="1"/>
            <p:nvPr/>
          </p:nvSpPr>
          <p:spPr>
            <a:xfrm>
              <a:off x="0" y="1530816"/>
              <a:ext cx="6764546" cy="1283936"/>
            </a:xfrm>
            <a:prstGeom prst="rect">
              <a:avLst/>
            </a:prstGeom>
          </p:spPr>
          <p:txBody>
            <a:bodyPr lIns="0" tIns="0" rIns="0" bIns="0" rtlCol="0" anchor="t">
              <a:spAutoFit/>
            </a:bodyPr>
            <a:lstStyle/>
            <a:p>
              <a:pPr>
                <a:lnSpc>
                  <a:spcPts val="3901"/>
                </a:lnSpc>
              </a:pPr>
              <a:r>
                <a:rPr lang="en-US" sz="2600">
                  <a:solidFill>
                    <a:srgbClr val="191F2B"/>
                  </a:solidFill>
                  <a:latin typeface="Public Sans"/>
                </a:rPr>
                <a:t>Term Frequency-</a:t>
              </a:r>
            </a:p>
            <a:p>
              <a:pPr>
                <a:lnSpc>
                  <a:spcPts val="3901"/>
                </a:lnSpc>
              </a:pPr>
              <a:r>
                <a:rPr lang="en-US" sz="2600">
                  <a:solidFill>
                    <a:srgbClr val="191F2B"/>
                  </a:solidFill>
                  <a:latin typeface="Public Sans"/>
                </a:rPr>
                <a:t>Inverse Document Frequency</a:t>
              </a:r>
            </a:p>
          </p:txBody>
        </p:sp>
      </p:grpSp>
      <p:sp>
        <p:nvSpPr>
          <p:cNvPr id="11" name="TextBox 11"/>
          <p:cNvSpPr txBox="1"/>
          <p:nvPr/>
        </p:nvSpPr>
        <p:spPr>
          <a:xfrm>
            <a:off x="1028700" y="7751134"/>
            <a:ext cx="5292641" cy="1416050"/>
          </a:xfrm>
          <a:prstGeom prst="rect">
            <a:avLst/>
          </a:prstGeom>
        </p:spPr>
        <p:txBody>
          <a:bodyPr lIns="0" tIns="0" rIns="0" bIns="0" rtlCol="0" anchor="t">
            <a:spAutoFit/>
          </a:bodyPr>
          <a:lstStyle/>
          <a:p>
            <a:pPr>
              <a:lnSpc>
                <a:spcPts val="2800"/>
              </a:lnSpc>
            </a:pPr>
            <a:r>
              <a:rPr lang="en-US" sz="2000">
                <a:solidFill>
                  <a:srgbClr val="191F2B"/>
                </a:solidFill>
                <a:latin typeface="Public Sans"/>
              </a:rPr>
              <a:t>TLDR;</a:t>
            </a:r>
          </a:p>
          <a:p>
            <a:pPr marL="431804" lvl="1" indent="-215902">
              <a:lnSpc>
                <a:spcPts val="2800"/>
              </a:lnSpc>
              <a:buFont typeface="Arial"/>
              <a:buChar char="•"/>
            </a:pPr>
            <a:r>
              <a:rPr lang="en-US" sz="2000">
                <a:solidFill>
                  <a:srgbClr val="191F2B"/>
                </a:solidFill>
                <a:latin typeface="Public Sans"/>
              </a:rPr>
              <a:t>Transform words into numbers</a:t>
            </a:r>
          </a:p>
          <a:p>
            <a:pPr marL="431804" lvl="1" indent="-215902">
              <a:lnSpc>
                <a:spcPts val="2800"/>
              </a:lnSpc>
              <a:buFont typeface="Arial"/>
              <a:buChar char="•"/>
            </a:pPr>
            <a:r>
              <a:rPr lang="en-US" sz="2000">
                <a:solidFill>
                  <a:srgbClr val="191F2B"/>
                </a:solidFill>
                <a:latin typeface="Public Sans"/>
              </a:rPr>
              <a:t>Giving least appeared word higher score, and vice versa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3258103"/>
          </a:xfrm>
          <a:prstGeom prst="rect">
            <a:avLst/>
          </a:prstGeom>
          <a:solidFill>
            <a:srgbClr val="F8F8F8"/>
          </a:solidFill>
        </p:spPr>
      </p:sp>
      <p:pic>
        <p:nvPicPr>
          <p:cNvPr id="3" name="Picture 3"/>
          <p:cNvPicPr>
            <a:picLocks noChangeAspect="1"/>
          </p:cNvPicPr>
          <p:nvPr/>
        </p:nvPicPr>
        <p:blipFill>
          <a:blip r:embed="rId2"/>
          <a:srcRect/>
          <a:stretch>
            <a:fillRect/>
          </a:stretch>
        </p:blipFill>
        <p:spPr>
          <a:xfrm>
            <a:off x="1028700" y="3428770"/>
            <a:ext cx="7854371" cy="6730429"/>
          </a:xfrm>
          <a:prstGeom prst="rect">
            <a:avLst/>
          </a:prstGeom>
        </p:spPr>
      </p:pic>
      <p:pic>
        <p:nvPicPr>
          <p:cNvPr id="4" name="Picture 4"/>
          <p:cNvPicPr>
            <a:picLocks noChangeAspect="1"/>
          </p:cNvPicPr>
          <p:nvPr/>
        </p:nvPicPr>
        <p:blipFill>
          <a:blip r:embed="rId3"/>
          <a:srcRect/>
          <a:stretch>
            <a:fillRect/>
          </a:stretch>
        </p:blipFill>
        <p:spPr>
          <a:xfrm>
            <a:off x="9506916" y="3428770"/>
            <a:ext cx="8010819" cy="6730429"/>
          </a:xfrm>
          <a:prstGeom prst="rect">
            <a:avLst/>
          </a:prstGeom>
        </p:spPr>
      </p:pic>
      <p:grpSp>
        <p:nvGrpSpPr>
          <p:cNvPr id="5" name="Group 5"/>
          <p:cNvGrpSpPr/>
          <p:nvPr/>
        </p:nvGrpSpPr>
        <p:grpSpPr>
          <a:xfrm>
            <a:off x="1028700" y="1028700"/>
            <a:ext cx="13613747" cy="1615764"/>
            <a:chOff x="0" y="0"/>
            <a:chExt cx="18151662" cy="2154352"/>
          </a:xfrm>
        </p:grpSpPr>
        <p:sp>
          <p:nvSpPr>
            <p:cNvPr id="6" name="TextBox 6"/>
            <p:cNvSpPr txBox="1"/>
            <p:nvPr/>
          </p:nvSpPr>
          <p:spPr>
            <a:xfrm>
              <a:off x="0" y="-9525"/>
              <a:ext cx="18151662" cy="1228725"/>
            </a:xfrm>
            <a:prstGeom prst="rect">
              <a:avLst/>
            </a:prstGeom>
          </p:spPr>
          <p:txBody>
            <a:bodyPr lIns="0" tIns="0" rIns="0" bIns="0" rtlCol="0" anchor="t">
              <a:spAutoFit/>
            </a:bodyPr>
            <a:lstStyle/>
            <a:p>
              <a:pPr marL="0" lvl="0" indent="0">
                <a:lnSpc>
                  <a:spcPts val="7199"/>
                </a:lnSpc>
                <a:spcBef>
                  <a:spcPct val="0"/>
                </a:spcBef>
              </a:pPr>
              <a:r>
                <a:rPr lang="en-US" sz="5999">
                  <a:solidFill>
                    <a:srgbClr val="2C6063"/>
                  </a:solidFill>
                  <a:latin typeface="Public Sans Bold"/>
                </a:rPr>
                <a:t>Principal Component Analysis (PCA)</a:t>
              </a:r>
            </a:p>
          </p:txBody>
        </p:sp>
        <p:sp>
          <p:nvSpPr>
            <p:cNvPr id="7" name="TextBox 7"/>
            <p:cNvSpPr txBox="1"/>
            <p:nvPr/>
          </p:nvSpPr>
          <p:spPr>
            <a:xfrm>
              <a:off x="0" y="1530816"/>
              <a:ext cx="18151662" cy="623536"/>
            </a:xfrm>
            <a:prstGeom prst="rect">
              <a:avLst/>
            </a:prstGeom>
          </p:spPr>
          <p:txBody>
            <a:bodyPr lIns="0" tIns="0" rIns="0" bIns="0" rtlCol="0" anchor="t">
              <a:spAutoFit/>
            </a:bodyPr>
            <a:lstStyle/>
            <a:p>
              <a:pPr>
                <a:lnSpc>
                  <a:spcPts val="3901"/>
                </a:lnSpc>
              </a:pPr>
              <a:r>
                <a:rPr lang="en-US" sz="2600">
                  <a:solidFill>
                    <a:srgbClr val="1A1A1A"/>
                  </a:solidFill>
                  <a:latin typeface="Public Sans"/>
                </a:rPr>
                <a:t>To reduce the dimensionality of datasets </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C6063"/>
        </a:solidFill>
        <a:effectLst/>
      </p:bgPr>
    </p:bg>
    <p:spTree>
      <p:nvGrpSpPr>
        <p:cNvPr id="1" name=""/>
        <p:cNvGrpSpPr/>
        <p:nvPr/>
      </p:nvGrpSpPr>
      <p:grpSpPr>
        <a:xfrm>
          <a:off x="0" y="0"/>
          <a:ext cx="0" cy="0"/>
          <a:chOff x="0" y="0"/>
          <a:chExt cx="0" cy="0"/>
        </a:xfrm>
      </p:grpSpPr>
      <p:sp>
        <p:nvSpPr>
          <p:cNvPr id="2" name="AutoShape 2"/>
          <p:cNvSpPr/>
          <p:nvPr/>
        </p:nvSpPr>
        <p:spPr>
          <a:xfrm>
            <a:off x="0" y="2248669"/>
            <a:ext cx="18288000" cy="8038331"/>
          </a:xfrm>
          <a:prstGeom prst="rect">
            <a:avLst/>
          </a:prstGeom>
          <a:solidFill>
            <a:srgbClr val="FFFFFF"/>
          </a:solidFill>
        </p:spPr>
      </p:sp>
      <p:sp>
        <p:nvSpPr>
          <p:cNvPr id="3" name="AutoShape 3"/>
          <p:cNvSpPr/>
          <p:nvPr/>
        </p:nvSpPr>
        <p:spPr>
          <a:xfrm>
            <a:off x="9144000" y="2248669"/>
            <a:ext cx="9144000" cy="8038331"/>
          </a:xfrm>
          <a:prstGeom prst="rect">
            <a:avLst/>
          </a:prstGeom>
          <a:solidFill>
            <a:srgbClr val="F8F8F8"/>
          </a:solidFill>
        </p:spPr>
      </p:sp>
      <p:pic>
        <p:nvPicPr>
          <p:cNvPr id="4" name="Picture 4"/>
          <p:cNvPicPr>
            <a:picLocks noChangeAspect="1"/>
          </p:cNvPicPr>
          <p:nvPr/>
        </p:nvPicPr>
        <p:blipFill>
          <a:blip r:embed="rId2"/>
          <a:srcRect/>
          <a:stretch>
            <a:fillRect/>
          </a:stretch>
        </p:blipFill>
        <p:spPr>
          <a:xfrm>
            <a:off x="10107615" y="4191022"/>
            <a:ext cx="7216770" cy="4153625"/>
          </a:xfrm>
          <a:prstGeom prst="rect">
            <a:avLst/>
          </a:prstGeom>
        </p:spPr>
      </p:pic>
      <p:sp>
        <p:nvSpPr>
          <p:cNvPr id="5" name="TextBox 5"/>
          <p:cNvSpPr txBox="1"/>
          <p:nvPr/>
        </p:nvSpPr>
        <p:spPr>
          <a:xfrm>
            <a:off x="1267607" y="5745864"/>
            <a:ext cx="6721145" cy="958215"/>
          </a:xfrm>
          <a:prstGeom prst="rect">
            <a:avLst/>
          </a:prstGeom>
        </p:spPr>
        <p:txBody>
          <a:bodyPr lIns="0" tIns="0" rIns="0" bIns="0" rtlCol="0" anchor="t">
            <a:spAutoFit/>
          </a:bodyPr>
          <a:lstStyle/>
          <a:p>
            <a:pPr algn="l">
              <a:lnSpc>
                <a:spcPts val="3899"/>
              </a:lnSpc>
            </a:pPr>
            <a:r>
              <a:rPr lang="en-US" sz="2599">
                <a:solidFill>
                  <a:srgbClr val="191F2B"/>
                </a:solidFill>
                <a:latin typeface="Public Sans"/>
              </a:rPr>
              <a:t>Any data point which </a:t>
            </a:r>
            <a:r>
              <a:rPr lang="en-US" sz="2599">
                <a:solidFill>
                  <a:srgbClr val="191F2B"/>
                </a:solidFill>
                <a:latin typeface="Public Sans Bold"/>
              </a:rPr>
              <a:t>differs greatly </a:t>
            </a:r>
            <a:r>
              <a:rPr lang="en-US" sz="2599">
                <a:solidFill>
                  <a:srgbClr val="191F2B"/>
                </a:solidFill>
                <a:latin typeface="Public Sans"/>
              </a:rPr>
              <a:t>from the rest of the observations in a dataset</a:t>
            </a:r>
          </a:p>
        </p:txBody>
      </p:sp>
      <p:sp>
        <p:nvSpPr>
          <p:cNvPr id="6" name="TextBox 6"/>
          <p:cNvSpPr txBox="1"/>
          <p:nvPr/>
        </p:nvSpPr>
        <p:spPr>
          <a:xfrm>
            <a:off x="1028700" y="755583"/>
            <a:ext cx="9078915" cy="828675"/>
          </a:xfrm>
          <a:prstGeom prst="rect">
            <a:avLst/>
          </a:prstGeom>
        </p:spPr>
        <p:txBody>
          <a:bodyPr lIns="0" tIns="0" rIns="0" bIns="0" rtlCol="0" anchor="t">
            <a:spAutoFit/>
          </a:bodyPr>
          <a:lstStyle/>
          <a:p>
            <a:pPr marL="0" lvl="0" indent="0" algn="l">
              <a:lnSpc>
                <a:spcPts val="6599"/>
              </a:lnSpc>
              <a:spcBef>
                <a:spcPct val="0"/>
              </a:spcBef>
            </a:pPr>
            <a:r>
              <a:rPr lang="en-US" sz="5499">
                <a:solidFill>
                  <a:srgbClr val="FFFFFF"/>
                </a:solidFill>
                <a:latin typeface="Public Sans Bold"/>
              </a:rPr>
              <a:t>Anomaly/Outlier Detection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F8F8F8"/>
          </a:solidFill>
        </p:spPr>
      </p:sp>
      <p:sp>
        <p:nvSpPr>
          <p:cNvPr id="3" name="AutoShape 3"/>
          <p:cNvSpPr/>
          <p:nvPr/>
        </p:nvSpPr>
        <p:spPr>
          <a:xfrm rot="2432">
            <a:off x="10350458" y="2304536"/>
            <a:ext cx="6731083" cy="0"/>
          </a:xfrm>
          <a:prstGeom prst="line">
            <a:avLst/>
          </a:prstGeom>
          <a:ln w="9525" cap="rnd">
            <a:solidFill>
              <a:srgbClr val="191F2B"/>
            </a:solidFill>
            <a:prstDash val="sysDot"/>
            <a:headEnd type="none" w="sm" len="sm"/>
            <a:tailEnd type="none" w="sm" len="sm"/>
          </a:ln>
        </p:spPr>
      </p:sp>
      <p:sp>
        <p:nvSpPr>
          <p:cNvPr id="4" name="TextBox 4"/>
          <p:cNvSpPr txBox="1"/>
          <p:nvPr/>
        </p:nvSpPr>
        <p:spPr>
          <a:xfrm>
            <a:off x="10350456" y="1505424"/>
            <a:ext cx="6731088" cy="419100"/>
          </a:xfrm>
          <a:prstGeom prst="rect">
            <a:avLst/>
          </a:prstGeom>
        </p:spPr>
        <p:txBody>
          <a:bodyPr lIns="0" tIns="0" rIns="0" bIns="0" rtlCol="0" anchor="t">
            <a:spAutoFit/>
          </a:bodyPr>
          <a:lstStyle/>
          <a:p>
            <a:pPr marL="0" lvl="0" indent="0" algn="ctr">
              <a:lnSpc>
                <a:spcPts val="3360"/>
              </a:lnSpc>
              <a:spcBef>
                <a:spcPct val="0"/>
              </a:spcBef>
            </a:pPr>
            <a:r>
              <a:rPr lang="en-US" sz="2800">
                <a:solidFill>
                  <a:srgbClr val="2C6063"/>
                </a:solidFill>
                <a:latin typeface="Tex Gyre Bonum"/>
              </a:rPr>
              <a:t>Angle-based Outlier Detector (ABOD)</a:t>
            </a:r>
          </a:p>
        </p:txBody>
      </p:sp>
      <p:grpSp>
        <p:nvGrpSpPr>
          <p:cNvPr id="5" name="Group 5"/>
          <p:cNvGrpSpPr/>
          <p:nvPr/>
        </p:nvGrpSpPr>
        <p:grpSpPr>
          <a:xfrm>
            <a:off x="1028700" y="3173568"/>
            <a:ext cx="6215404" cy="3939864"/>
            <a:chOff x="0" y="0"/>
            <a:chExt cx="8287206" cy="5253152"/>
          </a:xfrm>
        </p:grpSpPr>
        <p:sp>
          <p:nvSpPr>
            <p:cNvPr id="6" name="TextBox 6"/>
            <p:cNvSpPr txBox="1"/>
            <p:nvPr/>
          </p:nvSpPr>
          <p:spPr>
            <a:xfrm>
              <a:off x="0" y="-9525"/>
              <a:ext cx="8287206" cy="3667125"/>
            </a:xfrm>
            <a:prstGeom prst="rect">
              <a:avLst/>
            </a:prstGeom>
          </p:spPr>
          <p:txBody>
            <a:bodyPr lIns="0" tIns="0" rIns="0" bIns="0" rtlCol="0" anchor="t">
              <a:spAutoFit/>
            </a:bodyPr>
            <a:lstStyle/>
            <a:p>
              <a:pPr marL="0" lvl="0" indent="0">
                <a:lnSpc>
                  <a:spcPts val="7202"/>
                </a:lnSpc>
                <a:spcBef>
                  <a:spcPct val="0"/>
                </a:spcBef>
              </a:pPr>
              <a:r>
                <a:rPr lang="en-US" sz="6001">
                  <a:solidFill>
                    <a:srgbClr val="2C6063"/>
                  </a:solidFill>
                  <a:latin typeface="Public Sans Bold"/>
                </a:rPr>
                <a:t>Python Outlier Detection (PyOD)</a:t>
              </a:r>
            </a:p>
          </p:txBody>
        </p:sp>
        <p:sp>
          <p:nvSpPr>
            <p:cNvPr id="7" name="TextBox 7"/>
            <p:cNvSpPr txBox="1"/>
            <p:nvPr/>
          </p:nvSpPr>
          <p:spPr>
            <a:xfrm>
              <a:off x="0" y="3969216"/>
              <a:ext cx="8287206" cy="1283936"/>
            </a:xfrm>
            <a:prstGeom prst="rect">
              <a:avLst/>
            </a:prstGeom>
          </p:spPr>
          <p:txBody>
            <a:bodyPr lIns="0" tIns="0" rIns="0" bIns="0" rtlCol="0" anchor="t">
              <a:spAutoFit/>
            </a:bodyPr>
            <a:lstStyle/>
            <a:p>
              <a:pPr>
                <a:lnSpc>
                  <a:spcPts val="3901"/>
                </a:lnSpc>
              </a:pPr>
              <a:r>
                <a:rPr lang="en-US" sz="2600">
                  <a:solidFill>
                    <a:srgbClr val="191F2B"/>
                  </a:solidFill>
                  <a:latin typeface="Public Sans"/>
                </a:rPr>
                <a:t>7 algorithms have been tested to find the uncommon sentences</a:t>
              </a:r>
            </a:p>
          </p:txBody>
        </p:sp>
      </p:grpSp>
      <p:sp>
        <p:nvSpPr>
          <p:cNvPr id="8" name="AutoShape 8"/>
          <p:cNvSpPr/>
          <p:nvPr/>
        </p:nvSpPr>
        <p:spPr>
          <a:xfrm rot="2432">
            <a:off x="10350458" y="3444018"/>
            <a:ext cx="6731083" cy="0"/>
          </a:xfrm>
          <a:prstGeom prst="line">
            <a:avLst/>
          </a:prstGeom>
          <a:ln w="9525" cap="rnd">
            <a:solidFill>
              <a:srgbClr val="191F2B"/>
            </a:solidFill>
            <a:prstDash val="sysDot"/>
            <a:headEnd type="none" w="sm" len="sm"/>
            <a:tailEnd type="none" w="sm" len="sm"/>
          </a:ln>
        </p:spPr>
      </p:sp>
      <p:sp>
        <p:nvSpPr>
          <p:cNvPr id="9" name="TextBox 9"/>
          <p:cNvSpPr txBox="1"/>
          <p:nvPr/>
        </p:nvSpPr>
        <p:spPr>
          <a:xfrm>
            <a:off x="10350456" y="2644905"/>
            <a:ext cx="7134026" cy="390525"/>
          </a:xfrm>
          <a:prstGeom prst="rect">
            <a:avLst/>
          </a:prstGeom>
        </p:spPr>
        <p:txBody>
          <a:bodyPr lIns="0" tIns="0" rIns="0" bIns="0" rtlCol="0" anchor="t">
            <a:spAutoFit/>
          </a:bodyPr>
          <a:lstStyle/>
          <a:p>
            <a:pPr marL="0" lvl="0" indent="0" algn="ctr">
              <a:lnSpc>
                <a:spcPts val="3120"/>
              </a:lnSpc>
              <a:spcBef>
                <a:spcPct val="0"/>
              </a:spcBef>
            </a:pPr>
            <a:r>
              <a:rPr lang="en-US" sz="2600">
                <a:solidFill>
                  <a:srgbClr val="2C6063"/>
                </a:solidFill>
                <a:latin typeface="Tex Gyre Bonum"/>
              </a:rPr>
              <a:t>Cluster-based Local Outlier Factor (CBLOF)</a:t>
            </a:r>
          </a:p>
        </p:txBody>
      </p:sp>
      <p:sp>
        <p:nvSpPr>
          <p:cNvPr id="10" name="AutoShape 10"/>
          <p:cNvSpPr/>
          <p:nvPr/>
        </p:nvSpPr>
        <p:spPr>
          <a:xfrm rot="2432">
            <a:off x="10350458" y="4534308"/>
            <a:ext cx="6731083" cy="0"/>
          </a:xfrm>
          <a:prstGeom prst="line">
            <a:avLst/>
          </a:prstGeom>
          <a:ln w="9525" cap="rnd">
            <a:solidFill>
              <a:srgbClr val="191F2B"/>
            </a:solidFill>
            <a:prstDash val="sysDot"/>
            <a:headEnd type="none" w="sm" len="sm"/>
            <a:tailEnd type="none" w="sm" len="sm"/>
          </a:ln>
        </p:spPr>
      </p:sp>
      <p:sp>
        <p:nvSpPr>
          <p:cNvPr id="11" name="TextBox 11"/>
          <p:cNvSpPr txBox="1"/>
          <p:nvPr/>
        </p:nvSpPr>
        <p:spPr>
          <a:xfrm>
            <a:off x="10350456" y="3786900"/>
            <a:ext cx="6731088" cy="419100"/>
          </a:xfrm>
          <a:prstGeom prst="rect">
            <a:avLst/>
          </a:prstGeom>
        </p:spPr>
        <p:txBody>
          <a:bodyPr lIns="0" tIns="0" rIns="0" bIns="0" rtlCol="0" anchor="t">
            <a:spAutoFit/>
          </a:bodyPr>
          <a:lstStyle/>
          <a:p>
            <a:pPr marL="0" lvl="0" indent="0" algn="ctr">
              <a:lnSpc>
                <a:spcPts val="3360"/>
              </a:lnSpc>
              <a:spcBef>
                <a:spcPct val="0"/>
              </a:spcBef>
            </a:pPr>
            <a:r>
              <a:rPr lang="en-US" sz="2800">
                <a:solidFill>
                  <a:srgbClr val="2C6063"/>
                </a:solidFill>
                <a:latin typeface="Tex Gyre Bonum"/>
              </a:rPr>
              <a:t>Feature Bagging</a:t>
            </a:r>
          </a:p>
        </p:txBody>
      </p:sp>
      <p:sp>
        <p:nvSpPr>
          <p:cNvPr id="12" name="AutoShape 12"/>
          <p:cNvSpPr/>
          <p:nvPr/>
        </p:nvSpPr>
        <p:spPr>
          <a:xfrm rot="2432">
            <a:off x="10350458" y="5688691"/>
            <a:ext cx="6731083" cy="0"/>
          </a:xfrm>
          <a:prstGeom prst="line">
            <a:avLst/>
          </a:prstGeom>
          <a:ln w="9525" cap="rnd">
            <a:solidFill>
              <a:srgbClr val="191F2B"/>
            </a:solidFill>
            <a:prstDash val="sysDot"/>
            <a:headEnd type="none" w="sm" len="sm"/>
            <a:tailEnd type="none" w="sm" len="sm"/>
          </a:ln>
        </p:spPr>
      </p:sp>
      <p:sp>
        <p:nvSpPr>
          <p:cNvPr id="13" name="TextBox 13"/>
          <p:cNvSpPr txBox="1"/>
          <p:nvPr/>
        </p:nvSpPr>
        <p:spPr>
          <a:xfrm>
            <a:off x="10350456" y="4889578"/>
            <a:ext cx="7245790" cy="419100"/>
          </a:xfrm>
          <a:prstGeom prst="rect">
            <a:avLst/>
          </a:prstGeom>
        </p:spPr>
        <p:txBody>
          <a:bodyPr lIns="0" tIns="0" rIns="0" bIns="0" rtlCol="0" anchor="t">
            <a:spAutoFit/>
          </a:bodyPr>
          <a:lstStyle/>
          <a:p>
            <a:pPr marL="0" lvl="0" indent="0" algn="ctr">
              <a:lnSpc>
                <a:spcPts val="3360"/>
              </a:lnSpc>
              <a:spcBef>
                <a:spcPct val="0"/>
              </a:spcBef>
            </a:pPr>
            <a:r>
              <a:rPr lang="en-US" sz="2800">
                <a:solidFill>
                  <a:srgbClr val="2C6063"/>
                </a:solidFill>
                <a:latin typeface="Tex Gyre Bonum"/>
              </a:rPr>
              <a:t>Histogram-base Outlier Detection (HBOS)</a:t>
            </a:r>
          </a:p>
        </p:txBody>
      </p:sp>
      <p:sp>
        <p:nvSpPr>
          <p:cNvPr id="14" name="AutoShape 14"/>
          <p:cNvSpPr/>
          <p:nvPr/>
        </p:nvSpPr>
        <p:spPr>
          <a:xfrm rot="2432">
            <a:off x="10350458" y="6828172"/>
            <a:ext cx="6731083" cy="0"/>
          </a:xfrm>
          <a:prstGeom prst="line">
            <a:avLst/>
          </a:prstGeom>
          <a:ln w="9525" cap="rnd">
            <a:solidFill>
              <a:srgbClr val="191F2B"/>
            </a:solidFill>
            <a:prstDash val="sysDot"/>
            <a:headEnd type="none" w="sm" len="sm"/>
            <a:tailEnd type="none" w="sm" len="sm"/>
          </a:ln>
        </p:spPr>
      </p:sp>
      <p:sp>
        <p:nvSpPr>
          <p:cNvPr id="15" name="TextBox 15"/>
          <p:cNvSpPr txBox="1"/>
          <p:nvPr/>
        </p:nvSpPr>
        <p:spPr>
          <a:xfrm>
            <a:off x="10350456" y="6029060"/>
            <a:ext cx="6731088" cy="419100"/>
          </a:xfrm>
          <a:prstGeom prst="rect">
            <a:avLst/>
          </a:prstGeom>
        </p:spPr>
        <p:txBody>
          <a:bodyPr lIns="0" tIns="0" rIns="0" bIns="0" rtlCol="0" anchor="t">
            <a:spAutoFit/>
          </a:bodyPr>
          <a:lstStyle/>
          <a:p>
            <a:pPr marL="0" lvl="0" indent="0" algn="ctr">
              <a:lnSpc>
                <a:spcPts val="3360"/>
              </a:lnSpc>
              <a:spcBef>
                <a:spcPct val="0"/>
              </a:spcBef>
            </a:pPr>
            <a:r>
              <a:rPr lang="en-US" sz="2800">
                <a:solidFill>
                  <a:srgbClr val="2C6063"/>
                </a:solidFill>
                <a:latin typeface="Tex Gyre Bonum"/>
              </a:rPr>
              <a:t>Isolation Forest</a:t>
            </a:r>
          </a:p>
        </p:txBody>
      </p:sp>
      <p:sp>
        <p:nvSpPr>
          <p:cNvPr id="16" name="AutoShape 16"/>
          <p:cNvSpPr/>
          <p:nvPr/>
        </p:nvSpPr>
        <p:spPr>
          <a:xfrm rot="2432">
            <a:off x="10350458" y="7918462"/>
            <a:ext cx="6731083" cy="0"/>
          </a:xfrm>
          <a:prstGeom prst="line">
            <a:avLst/>
          </a:prstGeom>
          <a:ln w="9525" cap="rnd">
            <a:solidFill>
              <a:srgbClr val="191F2B"/>
            </a:solidFill>
            <a:prstDash val="sysDot"/>
            <a:headEnd type="none" w="sm" len="sm"/>
            <a:tailEnd type="none" w="sm" len="sm"/>
          </a:ln>
        </p:spPr>
      </p:sp>
      <p:sp>
        <p:nvSpPr>
          <p:cNvPr id="17" name="TextBox 17"/>
          <p:cNvSpPr txBox="1"/>
          <p:nvPr/>
        </p:nvSpPr>
        <p:spPr>
          <a:xfrm>
            <a:off x="10350456" y="7171054"/>
            <a:ext cx="6731088" cy="419100"/>
          </a:xfrm>
          <a:prstGeom prst="rect">
            <a:avLst/>
          </a:prstGeom>
        </p:spPr>
        <p:txBody>
          <a:bodyPr lIns="0" tIns="0" rIns="0" bIns="0" rtlCol="0" anchor="t">
            <a:spAutoFit/>
          </a:bodyPr>
          <a:lstStyle/>
          <a:p>
            <a:pPr marL="0" lvl="0" indent="0" algn="ctr">
              <a:lnSpc>
                <a:spcPts val="3360"/>
              </a:lnSpc>
              <a:spcBef>
                <a:spcPct val="0"/>
              </a:spcBef>
            </a:pPr>
            <a:r>
              <a:rPr lang="en-US" sz="2800">
                <a:solidFill>
                  <a:srgbClr val="2C6063"/>
                </a:solidFill>
                <a:latin typeface="Tex Gyre Bonum"/>
              </a:rPr>
              <a:t>K-Nearest Neighbors (KNN)</a:t>
            </a:r>
          </a:p>
        </p:txBody>
      </p:sp>
      <p:sp>
        <p:nvSpPr>
          <p:cNvPr id="18" name="TextBox 18"/>
          <p:cNvSpPr txBox="1"/>
          <p:nvPr/>
        </p:nvSpPr>
        <p:spPr>
          <a:xfrm>
            <a:off x="10350456" y="8292241"/>
            <a:ext cx="6731088" cy="419100"/>
          </a:xfrm>
          <a:prstGeom prst="rect">
            <a:avLst/>
          </a:prstGeom>
        </p:spPr>
        <p:txBody>
          <a:bodyPr lIns="0" tIns="0" rIns="0" bIns="0" rtlCol="0" anchor="t">
            <a:spAutoFit/>
          </a:bodyPr>
          <a:lstStyle/>
          <a:p>
            <a:pPr marL="0" lvl="0" indent="0" algn="ctr">
              <a:lnSpc>
                <a:spcPts val="3360"/>
              </a:lnSpc>
              <a:spcBef>
                <a:spcPct val="0"/>
              </a:spcBef>
            </a:pPr>
            <a:r>
              <a:rPr lang="en-US" sz="2800">
                <a:solidFill>
                  <a:srgbClr val="2C6063"/>
                </a:solidFill>
                <a:latin typeface="Tex Gyre Bonum"/>
              </a:rPr>
              <a:t>Auto Encoder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93809" y="1777594"/>
            <a:ext cx="6700383" cy="93345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000000"/>
                </a:solidFill>
                <a:latin typeface="Public Sans Bold"/>
              </a:rPr>
              <a:t>13k rows of data</a:t>
            </a:r>
          </a:p>
        </p:txBody>
      </p:sp>
      <p:sp>
        <p:nvSpPr>
          <p:cNvPr id="3" name="TextBox 3"/>
          <p:cNvSpPr txBox="1"/>
          <p:nvPr/>
        </p:nvSpPr>
        <p:spPr>
          <a:xfrm>
            <a:off x="4909165" y="4667250"/>
            <a:ext cx="8469670" cy="933450"/>
          </a:xfrm>
          <a:prstGeom prst="rect">
            <a:avLst/>
          </a:prstGeom>
        </p:spPr>
        <p:txBody>
          <a:bodyPr lIns="0" tIns="0" rIns="0" bIns="0" rtlCol="0" anchor="t">
            <a:spAutoFit/>
          </a:bodyPr>
          <a:lstStyle/>
          <a:p>
            <a:pPr marL="0" lvl="0" indent="0">
              <a:lnSpc>
                <a:spcPts val="7200"/>
              </a:lnSpc>
              <a:spcBef>
                <a:spcPct val="0"/>
              </a:spcBef>
            </a:pPr>
            <a:r>
              <a:rPr lang="en-US" sz="6000">
                <a:solidFill>
                  <a:srgbClr val="191F2B"/>
                </a:solidFill>
                <a:latin typeface="Public Sans Bold"/>
              </a:rPr>
              <a:t>30 different categories</a:t>
            </a:r>
          </a:p>
        </p:txBody>
      </p:sp>
      <p:sp>
        <p:nvSpPr>
          <p:cNvPr id="4" name="TextBox 4"/>
          <p:cNvSpPr txBox="1"/>
          <p:nvPr/>
        </p:nvSpPr>
        <p:spPr>
          <a:xfrm>
            <a:off x="6581946" y="7637328"/>
            <a:ext cx="5124108" cy="933450"/>
          </a:xfrm>
          <a:prstGeom prst="rect">
            <a:avLst/>
          </a:prstGeom>
        </p:spPr>
        <p:txBody>
          <a:bodyPr lIns="0" tIns="0" rIns="0" bIns="0" rtlCol="0" anchor="t">
            <a:spAutoFit/>
          </a:bodyPr>
          <a:lstStyle/>
          <a:p>
            <a:pPr marL="0" lvl="0" indent="0">
              <a:lnSpc>
                <a:spcPts val="7200"/>
              </a:lnSpc>
              <a:spcBef>
                <a:spcPct val="0"/>
              </a:spcBef>
            </a:pPr>
            <a:r>
              <a:rPr lang="en-US" sz="6000" u="none">
                <a:solidFill>
                  <a:srgbClr val="191F2B"/>
                </a:solidFill>
                <a:latin typeface="Public Sans Bold"/>
              </a:rPr>
              <a:t>7 algorithms</a:t>
            </a:r>
          </a:p>
        </p:txBody>
      </p:sp>
      <p:sp>
        <p:nvSpPr>
          <p:cNvPr id="5" name="AutoShape 5"/>
          <p:cNvSpPr/>
          <p:nvPr/>
        </p:nvSpPr>
        <p:spPr>
          <a:xfrm>
            <a:off x="0" y="0"/>
            <a:ext cx="2671354" cy="10287000"/>
          </a:xfrm>
          <a:prstGeom prst="rect">
            <a:avLst/>
          </a:prstGeom>
          <a:solidFill>
            <a:srgbClr val="2C6063"/>
          </a:solidFill>
        </p:spPr>
      </p:sp>
      <p:sp>
        <p:nvSpPr>
          <p:cNvPr id="6" name="TextBox 6"/>
          <p:cNvSpPr txBox="1"/>
          <p:nvPr/>
        </p:nvSpPr>
        <p:spPr>
          <a:xfrm>
            <a:off x="5570243" y="3564260"/>
            <a:ext cx="7147513" cy="419100"/>
          </a:xfrm>
          <a:prstGeom prst="rect">
            <a:avLst/>
          </a:prstGeom>
        </p:spPr>
        <p:txBody>
          <a:bodyPr lIns="0" tIns="0" rIns="0" bIns="0" rtlCol="0" anchor="t">
            <a:spAutoFit/>
          </a:bodyPr>
          <a:lstStyle/>
          <a:p>
            <a:pPr marL="0" lvl="0" indent="0" algn="ctr">
              <a:lnSpc>
                <a:spcPts val="3360"/>
              </a:lnSpc>
              <a:spcBef>
                <a:spcPct val="0"/>
              </a:spcBef>
            </a:pPr>
            <a:r>
              <a:rPr lang="en-US" sz="2800">
                <a:solidFill>
                  <a:srgbClr val="2C6063"/>
                </a:solidFill>
                <a:latin typeface="Tex Gyre Bonum"/>
              </a:rPr>
              <a:t>split &amp; duplicated into</a:t>
            </a:r>
          </a:p>
        </p:txBody>
      </p:sp>
      <p:sp>
        <p:nvSpPr>
          <p:cNvPr id="7" name="TextBox 7"/>
          <p:cNvSpPr txBox="1"/>
          <p:nvPr/>
        </p:nvSpPr>
        <p:spPr>
          <a:xfrm>
            <a:off x="5570243" y="6489114"/>
            <a:ext cx="7147513" cy="419100"/>
          </a:xfrm>
          <a:prstGeom prst="rect">
            <a:avLst/>
          </a:prstGeom>
        </p:spPr>
        <p:txBody>
          <a:bodyPr lIns="0" tIns="0" rIns="0" bIns="0" rtlCol="0" anchor="t">
            <a:spAutoFit/>
          </a:bodyPr>
          <a:lstStyle/>
          <a:p>
            <a:pPr marL="0" lvl="0" indent="0" algn="ctr">
              <a:lnSpc>
                <a:spcPts val="3360"/>
              </a:lnSpc>
              <a:spcBef>
                <a:spcPct val="0"/>
              </a:spcBef>
            </a:pPr>
            <a:r>
              <a:rPr lang="en-US" sz="2800">
                <a:solidFill>
                  <a:srgbClr val="2C6063"/>
                </a:solidFill>
                <a:latin typeface="Tex Gyre Bonum"/>
              </a:rPr>
              <a:t>trained in</a:t>
            </a:r>
          </a:p>
        </p:txBody>
      </p:sp>
      <p:sp>
        <p:nvSpPr>
          <p:cNvPr id="8" name="AutoShape 8"/>
          <p:cNvSpPr/>
          <p:nvPr/>
        </p:nvSpPr>
        <p:spPr>
          <a:xfrm>
            <a:off x="15616646" y="0"/>
            <a:ext cx="2671354" cy="10287000"/>
          </a:xfrm>
          <a:prstGeom prst="rect">
            <a:avLst/>
          </a:prstGeom>
          <a:solidFill>
            <a:srgbClr val="2C6063"/>
          </a:solid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9393D"/>
        </a:solidFill>
        <a:effectLst/>
      </p:bgPr>
    </p:bg>
    <p:spTree>
      <p:nvGrpSpPr>
        <p:cNvPr id="1" name=""/>
        <p:cNvGrpSpPr/>
        <p:nvPr/>
      </p:nvGrpSpPr>
      <p:grpSpPr>
        <a:xfrm>
          <a:off x="0" y="0"/>
          <a:ext cx="0" cy="0"/>
          <a:chOff x="0" y="0"/>
          <a:chExt cx="0" cy="0"/>
        </a:xfrm>
      </p:grpSpPr>
      <p:sp>
        <p:nvSpPr>
          <p:cNvPr id="2" name="AutoShape 2"/>
          <p:cNvSpPr/>
          <p:nvPr/>
        </p:nvSpPr>
        <p:spPr>
          <a:xfrm>
            <a:off x="0" y="0"/>
            <a:ext cx="4664485" cy="10287000"/>
          </a:xfrm>
          <a:prstGeom prst="rect">
            <a:avLst/>
          </a:prstGeom>
          <a:solidFill>
            <a:srgbClr val="F8F8F8"/>
          </a:solidFill>
        </p:spPr>
      </p:sp>
      <p:pic>
        <p:nvPicPr>
          <p:cNvPr id="3" name="Picture 3"/>
          <p:cNvPicPr>
            <a:picLocks noChangeAspect="1"/>
          </p:cNvPicPr>
          <p:nvPr/>
        </p:nvPicPr>
        <p:blipFill>
          <a:blip r:embed="rId2"/>
          <a:srcRect/>
          <a:stretch>
            <a:fillRect/>
          </a:stretch>
        </p:blipFill>
        <p:spPr>
          <a:xfrm>
            <a:off x="6282817" y="3377414"/>
            <a:ext cx="11255853" cy="3532171"/>
          </a:xfrm>
          <a:prstGeom prst="rect">
            <a:avLst/>
          </a:prstGeom>
        </p:spPr>
      </p:pic>
      <p:sp>
        <p:nvSpPr>
          <p:cNvPr id="4" name="TextBox 4"/>
          <p:cNvSpPr txBox="1"/>
          <p:nvPr/>
        </p:nvSpPr>
        <p:spPr>
          <a:xfrm>
            <a:off x="7636656" y="1019175"/>
            <a:ext cx="8548176" cy="1624965"/>
          </a:xfrm>
          <a:prstGeom prst="rect">
            <a:avLst/>
          </a:prstGeom>
        </p:spPr>
        <p:txBody>
          <a:bodyPr lIns="0" tIns="0" rIns="0" bIns="0" rtlCol="0" anchor="t">
            <a:spAutoFit/>
          </a:bodyPr>
          <a:lstStyle/>
          <a:p>
            <a:pPr marL="0" lvl="0" indent="0" algn="ctr">
              <a:lnSpc>
                <a:spcPts val="4200"/>
              </a:lnSpc>
              <a:spcBef>
                <a:spcPct val="0"/>
              </a:spcBef>
            </a:pPr>
            <a:r>
              <a:rPr lang="en-US" sz="3500">
                <a:solidFill>
                  <a:srgbClr val="FFFFFF"/>
                </a:solidFill>
                <a:latin typeface="Tex Gyre Bonum"/>
              </a:rPr>
              <a:t>Out of 186* trials trained, there are </a:t>
            </a:r>
            <a:r>
              <a:rPr lang="en-US" sz="3500">
                <a:solidFill>
                  <a:srgbClr val="FFFFFF"/>
                </a:solidFill>
                <a:latin typeface="Tex Gyre Bonum Bold"/>
              </a:rPr>
              <a:t>6 combinations</a:t>
            </a:r>
            <a:r>
              <a:rPr lang="en-US" sz="3500">
                <a:solidFill>
                  <a:srgbClr val="FFFFFF"/>
                </a:solidFill>
                <a:latin typeface="Tex Gyre Bonum"/>
              </a:rPr>
              <a:t> able to find any of the 5 sentences stated earlier.</a:t>
            </a:r>
          </a:p>
        </p:txBody>
      </p:sp>
      <p:sp>
        <p:nvSpPr>
          <p:cNvPr id="5" name="TextBox 5"/>
          <p:cNvSpPr txBox="1"/>
          <p:nvPr/>
        </p:nvSpPr>
        <p:spPr>
          <a:xfrm>
            <a:off x="848543" y="4629150"/>
            <a:ext cx="3151759" cy="1009650"/>
          </a:xfrm>
          <a:prstGeom prst="rect">
            <a:avLst/>
          </a:prstGeom>
        </p:spPr>
        <p:txBody>
          <a:bodyPr lIns="0" tIns="0" rIns="0" bIns="0" rtlCol="0" anchor="t">
            <a:spAutoFit/>
          </a:bodyPr>
          <a:lstStyle/>
          <a:p>
            <a:pPr marL="0" lvl="0" indent="0">
              <a:lnSpc>
                <a:spcPts val="7800"/>
              </a:lnSpc>
              <a:spcBef>
                <a:spcPct val="0"/>
              </a:spcBef>
            </a:pPr>
            <a:r>
              <a:rPr lang="en-US" sz="6500">
                <a:solidFill>
                  <a:srgbClr val="2C6063"/>
                </a:solidFill>
                <a:latin typeface="Public Sans Bold"/>
              </a:rPr>
              <a:t>Results</a:t>
            </a:r>
          </a:p>
        </p:txBody>
      </p:sp>
      <p:sp>
        <p:nvSpPr>
          <p:cNvPr id="6" name="TextBox 6"/>
          <p:cNvSpPr txBox="1"/>
          <p:nvPr/>
        </p:nvSpPr>
        <p:spPr>
          <a:xfrm>
            <a:off x="7941349" y="7470466"/>
            <a:ext cx="7938789" cy="1617345"/>
          </a:xfrm>
          <a:prstGeom prst="rect">
            <a:avLst/>
          </a:prstGeom>
        </p:spPr>
        <p:txBody>
          <a:bodyPr lIns="0" tIns="0" rIns="0" bIns="0" rtlCol="0" anchor="t">
            <a:spAutoFit/>
          </a:bodyPr>
          <a:lstStyle/>
          <a:p>
            <a:pPr marL="0" lvl="0" indent="0" algn="ctr">
              <a:lnSpc>
                <a:spcPts val="4200"/>
              </a:lnSpc>
              <a:spcBef>
                <a:spcPct val="0"/>
              </a:spcBef>
            </a:pPr>
            <a:r>
              <a:rPr lang="en-US" sz="3500">
                <a:solidFill>
                  <a:srgbClr val="FFFFFF"/>
                </a:solidFill>
                <a:latin typeface="Tex Gyre Bonum"/>
              </a:rPr>
              <a:t>We then further filter those outliers within our selected timeframe, and the result ranges from </a:t>
            </a:r>
            <a:r>
              <a:rPr lang="en-US" sz="3500">
                <a:solidFill>
                  <a:srgbClr val="FFFFFF"/>
                </a:solidFill>
                <a:latin typeface="Tex Gyre Bonum Bold"/>
              </a:rPr>
              <a:t>1 to 31</a:t>
            </a:r>
            <a:r>
              <a:rPr lang="en-US" sz="3500">
                <a:solidFill>
                  <a:srgbClr val="FFFFFF"/>
                </a:solidFill>
                <a:latin typeface="Tex Gyre Bonum"/>
              </a:rPr>
              <a:t>.</a:t>
            </a:r>
          </a:p>
        </p:txBody>
      </p:sp>
      <p:sp>
        <p:nvSpPr>
          <p:cNvPr id="7" name="TextBox 7"/>
          <p:cNvSpPr txBox="1"/>
          <p:nvPr/>
        </p:nvSpPr>
        <p:spPr>
          <a:xfrm>
            <a:off x="4966157" y="9736627"/>
            <a:ext cx="5921905" cy="240665"/>
          </a:xfrm>
          <a:prstGeom prst="rect">
            <a:avLst/>
          </a:prstGeom>
        </p:spPr>
        <p:txBody>
          <a:bodyPr lIns="0" tIns="0" rIns="0" bIns="0" rtlCol="0" anchor="t">
            <a:spAutoFit/>
          </a:bodyPr>
          <a:lstStyle/>
          <a:p>
            <a:pPr marL="0" lvl="0" indent="0">
              <a:lnSpc>
                <a:spcPts val="1960"/>
              </a:lnSpc>
            </a:pPr>
            <a:r>
              <a:rPr lang="en-US" sz="1400">
                <a:solidFill>
                  <a:srgbClr val="FFFFFF"/>
                </a:solidFill>
                <a:latin typeface="Public Sans"/>
              </a:rPr>
              <a:t>*Several trials skipped due to datasets did not meet the requirements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9393D"/>
        </a:solidFill>
        <a:effectLst/>
      </p:bgPr>
    </p:bg>
    <p:spTree>
      <p:nvGrpSpPr>
        <p:cNvPr id="1" name=""/>
        <p:cNvGrpSpPr/>
        <p:nvPr/>
      </p:nvGrpSpPr>
      <p:grpSpPr>
        <a:xfrm>
          <a:off x="0" y="0"/>
          <a:ext cx="0" cy="0"/>
          <a:chOff x="0" y="0"/>
          <a:chExt cx="0" cy="0"/>
        </a:xfrm>
      </p:grpSpPr>
      <p:grpSp>
        <p:nvGrpSpPr>
          <p:cNvPr id="2" name="Group 2"/>
          <p:cNvGrpSpPr/>
          <p:nvPr/>
        </p:nvGrpSpPr>
        <p:grpSpPr>
          <a:xfrm>
            <a:off x="6734849" y="1825193"/>
            <a:ext cx="10524451" cy="6951770"/>
            <a:chOff x="0" y="0"/>
            <a:chExt cx="14032602" cy="9269026"/>
          </a:xfrm>
        </p:grpSpPr>
        <p:pic>
          <p:nvPicPr>
            <p:cNvPr id="3" name="Picture 3"/>
            <p:cNvPicPr>
              <a:picLocks noChangeAspect="1"/>
            </p:cNvPicPr>
            <p:nvPr/>
          </p:nvPicPr>
          <p:blipFill>
            <a:blip r:embed="rId2"/>
            <a:srcRect/>
            <a:stretch>
              <a:fillRect/>
            </a:stretch>
          </p:blipFill>
          <p:spPr>
            <a:xfrm>
              <a:off x="0" y="0"/>
              <a:ext cx="14032602" cy="9269026"/>
            </a:xfrm>
            <a:prstGeom prst="rect">
              <a:avLst/>
            </a:prstGeom>
          </p:spPr>
        </p:pic>
        <p:pic>
          <p:nvPicPr>
            <p:cNvPr id="4" name="Picture 4"/>
            <p:cNvPicPr>
              <a:picLocks noChangeAspect="1"/>
            </p:cNvPicPr>
            <p:nvPr/>
          </p:nvPicPr>
          <p:blipFill>
            <a:blip r:embed="rId3"/>
            <a:srcRect t="28868" r="98647" b="28868"/>
            <a:stretch>
              <a:fillRect/>
            </a:stretch>
          </p:blipFill>
          <p:spPr>
            <a:xfrm rot="-5400000">
              <a:off x="6575898" y="2030411"/>
              <a:ext cx="255496" cy="5320659"/>
            </a:xfrm>
            <a:prstGeom prst="rect">
              <a:avLst/>
            </a:prstGeom>
          </p:spPr>
        </p:pic>
      </p:grpSp>
      <p:sp>
        <p:nvSpPr>
          <p:cNvPr id="5" name="TextBox 5"/>
          <p:cNvSpPr txBox="1"/>
          <p:nvPr/>
        </p:nvSpPr>
        <p:spPr>
          <a:xfrm>
            <a:off x="596283" y="3522345"/>
            <a:ext cx="5685147" cy="3232785"/>
          </a:xfrm>
          <a:prstGeom prst="rect">
            <a:avLst/>
          </a:prstGeom>
        </p:spPr>
        <p:txBody>
          <a:bodyPr lIns="0" tIns="0" rIns="0" bIns="0" rtlCol="0" anchor="t">
            <a:spAutoFit/>
          </a:bodyPr>
          <a:lstStyle/>
          <a:p>
            <a:pPr marL="0" lvl="0" indent="0" algn="ctr">
              <a:lnSpc>
                <a:spcPts val="4200"/>
              </a:lnSpc>
              <a:spcBef>
                <a:spcPct val="0"/>
              </a:spcBef>
            </a:pPr>
            <a:r>
              <a:rPr lang="en-US" sz="3500">
                <a:solidFill>
                  <a:srgbClr val="FFFFFF"/>
                </a:solidFill>
                <a:latin typeface="Tex Gyre Bonum"/>
              </a:rPr>
              <a:t>Looking at the common outliers found by HBOS and IF, we can drill down to </a:t>
            </a:r>
            <a:r>
              <a:rPr lang="en-US" sz="3500">
                <a:solidFill>
                  <a:srgbClr val="FFFFFF"/>
                </a:solidFill>
                <a:latin typeface="Tex Gyre Bonum Bold"/>
              </a:rPr>
              <a:t>18 outlier sentences in this 13k sentences dataset.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130090" y="4692559"/>
            <a:ext cx="947858" cy="338859"/>
          </a:xfrm>
          <a:prstGeom prst="rect">
            <a:avLst/>
          </a:prstGeom>
        </p:spPr>
      </p:pic>
      <p:sp>
        <p:nvSpPr>
          <p:cNvPr id="3" name="TextBox 3"/>
          <p:cNvSpPr txBox="1"/>
          <p:nvPr/>
        </p:nvSpPr>
        <p:spPr>
          <a:xfrm>
            <a:off x="1028700" y="1009650"/>
            <a:ext cx="7852140" cy="1009650"/>
          </a:xfrm>
          <a:prstGeom prst="rect">
            <a:avLst/>
          </a:prstGeom>
        </p:spPr>
        <p:txBody>
          <a:bodyPr lIns="0" tIns="0" rIns="0" bIns="0" rtlCol="0" anchor="t">
            <a:spAutoFit/>
          </a:bodyPr>
          <a:lstStyle/>
          <a:p>
            <a:pPr marL="0" lvl="0" indent="0">
              <a:lnSpc>
                <a:spcPts val="7800"/>
              </a:lnSpc>
              <a:spcBef>
                <a:spcPct val="0"/>
              </a:spcBef>
            </a:pPr>
            <a:r>
              <a:rPr lang="en-US" sz="6500">
                <a:solidFill>
                  <a:srgbClr val="2C6063"/>
                </a:solidFill>
                <a:latin typeface="Public Sans Bold"/>
              </a:rPr>
              <a:t>How does this help?</a:t>
            </a:r>
          </a:p>
        </p:txBody>
      </p:sp>
      <p:sp>
        <p:nvSpPr>
          <p:cNvPr id="4" name="TextBox 4"/>
          <p:cNvSpPr txBox="1"/>
          <p:nvPr/>
        </p:nvSpPr>
        <p:spPr>
          <a:xfrm>
            <a:off x="1378208" y="8885555"/>
            <a:ext cx="7872412" cy="3067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Public Sans"/>
              </a:rPr>
              <a:t>Source: https://www.jobstreet.com.my/en/career-insights/engineer/salary</a:t>
            </a:r>
          </a:p>
        </p:txBody>
      </p:sp>
      <p:sp>
        <p:nvSpPr>
          <p:cNvPr id="5" name="TextBox 5"/>
          <p:cNvSpPr txBox="1"/>
          <p:nvPr/>
        </p:nvSpPr>
        <p:spPr>
          <a:xfrm>
            <a:off x="1362475" y="5326392"/>
            <a:ext cx="414550" cy="1381125"/>
          </a:xfrm>
          <a:prstGeom prst="rect">
            <a:avLst/>
          </a:prstGeom>
        </p:spPr>
        <p:txBody>
          <a:bodyPr lIns="0" tIns="0" rIns="0" bIns="0" rtlCol="0" anchor="t">
            <a:spAutoFit/>
          </a:bodyPr>
          <a:lstStyle/>
          <a:p>
            <a:pPr marL="0" lvl="0" indent="0">
              <a:lnSpc>
                <a:spcPts val="10800"/>
              </a:lnSpc>
              <a:spcBef>
                <a:spcPct val="0"/>
              </a:spcBef>
            </a:pPr>
            <a:r>
              <a:rPr lang="en-US" sz="9000">
                <a:solidFill>
                  <a:srgbClr val="2C6063"/>
                </a:solidFill>
                <a:latin typeface="Public Sans Bold"/>
              </a:rPr>
              <a:t>(</a:t>
            </a:r>
          </a:p>
        </p:txBody>
      </p:sp>
      <p:sp>
        <p:nvSpPr>
          <p:cNvPr id="6" name="TextBox 6"/>
          <p:cNvSpPr txBox="1"/>
          <p:nvPr/>
        </p:nvSpPr>
        <p:spPr>
          <a:xfrm>
            <a:off x="3896973" y="5483554"/>
            <a:ext cx="414550" cy="1066800"/>
          </a:xfrm>
          <a:prstGeom prst="rect">
            <a:avLst/>
          </a:prstGeom>
        </p:spPr>
        <p:txBody>
          <a:bodyPr lIns="0" tIns="0" rIns="0" bIns="0" rtlCol="0" anchor="t">
            <a:spAutoFit/>
          </a:bodyPr>
          <a:lstStyle/>
          <a:p>
            <a:pPr marL="0" lvl="0" indent="0">
              <a:lnSpc>
                <a:spcPts val="8399"/>
              </a:lnSpc>
              <a:spcBef>
                <a:spcPct val="0"/>
              </a:spcBef>
            </a:pPr>
            <a:r>
              <a:rPr lang="en-US" sz="6999">
                <a:solidFill>
                  <a:srgbClr val="2C6063"/>
                </a:solidFill>
                <a:latin typeface="Public Sans Bold"/>
              </a:rPr>
              <a:t>+</a:t>
            </a:r>
          </a:p>
        </p:txBody>
      </p:sp>
      <p:sp>
        <p:nvSpPr>
          <p:cNvPr id="7" name="TextBox 7"/>
          <p:cNvSpPr txBox="1"/>
          <p:nvPr/>
        </p:nvSpPr>
        <p:spPr>
          <a:xfrm>
            <a:off x="7267170" y="5326392"/>
            <a:ext cx="414550" cy="1381125"/>
          </a:xfrm>
          <a:prstGeom prst="rect">
            <a:avLst/>
          </a:prstGeom>
        </p:spPr>
        <p:txBody>
          <a:bodyPr lIns="0" tIns="0" rIns="0" bIns="0" rtlCol="0" anchor="t">
            <a:spAutoFit/>
          </a:bodyPr>
          <a:lstStyle/>
          <a:p>
            <a:pPr marL="0" lvl="0" indent="0">
              <a:lnSpc>
                <a:spcPts val="10800"/>
              </a:lnSpc>
              <a:spcBef>
                <a:spcPct val="0"/>
              </a:spcBef>
            </a:pPr>
            <a:r>
              <a:rPr lang="en-US" sz="9000">
                <a:solidFill>
                  <a:srgbClr val="2C6063"/>
                </a:solidFill>
                <a:latin typeface="Public Sans Bold"/>
              </a:rPr>
              <a:t>)</a:t>
            </a:r>
          </a:p>
        </p:txBody>
      </p:sp>
      <p:sp>
        <p:nvSpPr>
          <p:cNvPr id="8" name="TextBox 8"/>
          <p:cNvSpPr txBox="1"/>
          <p:nvPr/>
        </p:nvSpPr>
        <p:spPr>
          <a:xfrm>
            <a:off x="7813531" y="5591775"/>
            <a:ext cx="414550" cy="1066800"/>
          </a:xfrm>
          <a:prstGeom prst="rect">
            <a:avLst/>
          </a:prstGeom>
        </p:spPr>
        <p:txBody>
          <a:bodyPr lIns="0" tIns="0" rIns="0" bIns="0" rtlCol="0" anchor="t">
            <a:spAutoFit/>
          </a:bodyPr>
          <a:lstStyle/>
          <a:p>
            <a:pPr marL="0" lvl="0" indent="0">
              <a:lnSpc>
                <a:spcPts val="8399"/>
              </a:lnSpc>
              <a:spcBef>
                <a:spcPct val="0"/>
              </a:spcBef>
            </a:pPr>
            <a:r>
              <a:rPr lang="en-US" sz="6999">
                <a:solidFill>
                  <a:srgbClr val="2C6063"/>
                </a:solidFill>
                <a:latin typeface="Public Sans Bold"/>
              </a:rPr>
              <a:t>*</a:t>
            </a:r>
          </a:p>
        </p:txBody>
      </p:sp>
      <p:sp>
        <p:nvSpPr>
          <p:cNvPr id="9" name="TextBox 9"/>
          <p:cNvSpPr txBox="1"/>
          <p:nvPr/>
        </p:nvSpPr>
        <p:spPr>
          <a:xfrm>
            <a:off x="10460861" y="5591775"/>
            <a:ext cx="414550" cy="1066800"/>
          </a:xfrm>
          <a:prstGeom prst="rect">
            <a:avLst/>
          </a:prstGeom>
        </p:spPr>
        <p:txBody>
          <a:bodyPr lIns="0" tIns="0" rIns="0" bIns="0" rtlCol="0" anchor="t">
            <a:spAutoFit/>
          </a:bodyPr>
          <a:lstStyle/>
          <a:p>
            <a:pPr marL="0" lvl="0" indent="0">
              <a:lnSpc>
                <a:spcPts val="8399"/>
              </a:lnSpc>
              <a:spcBef>
                <a:spcPct val="0"/>
              </a:spcBef>
            </a:pPr>
            <a:r>
              <a:rPr lang="en-US" sz="6999">
                <a:solidFill>
                  <a:srgbClr val="2C6063"/>
                </a:solidFill>
                <a:latin typeface="Public Sans Bold"/>
              </a:rPr>
              <a:t>*</a:t>
            </a:r>
          </a:p>
        </p:txBody>
      </p:sp>
      <p:grpSp>
        <p:nvGrpSpPr>
          <p:cNvPr id="10" name="Group 10"/>
          <p:cNvGrpSpPr/>
          <p:nvPr/>
        </p:nvGrpSpPr>
        <p:grpSpPr>
          <a:xfrm>
            <a:off x="5521779" y="2826392"/>
            <a:ext cx="7749929" cy="1383758"/>
            <a:chOff x="0" y="0"/>
            <a:chExt cx="10333239" cy="1845010"/>
          </a:xfrm>
        </p:grpSpPr>
        <p:sp>
          <p:nvSpPr>
            <p:cNvPr id="11" name="TextBox 11"/>
            <p:cNvSpPr txBox="1"/>
            <p:nvPr/>
          </p:nvSpPr>
          <p:spPr>
            <a:xfrm>
              <a:off x="4585557" y="216235"/>
              <a:ext cx="552733" cy="1419225"/>
            </a:xfrm>
            <a:prstGeom prst="rect">
              <a:avLst/>
            </a:prstGeom>
          </p:spPr>
          <p:txBody>
            <a:bodyPr lIns="0" tIns="0" rIns="0" bIns="0" rtlCol="0" anchor="t">
              <a:spAutoFit/>
            </a:bodyPr>
            <a:lstStyle/>
            <a:p>
              <a:pPr marL="0" lvl="0" indent="0">
                <a:lnSpc>
                  <a:spcPts val="8399"/>
                </a:lnSpc>
                <a:spcBef>
                  <a:spcPct val="0"/>
                </a:spcBef>
              </a:pPr>
              <a:r>
                <a:rPr lang="en-US" sz="6999">
                  <a:solidFill>
                    <a:srgbClr val="2C6063"/>
                  </a:solidFill>
                  <a:latin typeface="Public Sans Bold"/>
                </a:rPr>
                <a:t>-</a:t>
              </a:r>
            </a:p>
          </p:txBody>
        </p:sp>
        <p:sp>
          <p:nvSpPr>
            <p:cNvPr id="12" name="TextBox 12"/>
            <p:cNvSpPr txBox="1"/>
            <p:nvPr/>
          </p:nvSpPr>
          <p:spPr>
            <a:xfrm>
              <a:off x="0" y="6685"/>
              <a:ext cx="552733" cy="1838325"/>
            </a:xfrm>
            <a:prstGeom prst="rect">
              <a:avLst/>
            </a:prstGeom>
          </p:spPr>
          <p:txBody>
            <a:bodyPr lIns="0" tIns="0" rIns="0" bIns="0" rtlCol="0" anchor="t">
              <a:spAutoFit/>
            </a:bodyPr>
            <a:lstStyle/>
            <a:p>
              <a:pPr marL="0" lvl="0" indent="0">
                <a:lnSpc>
                  <a:spcPts val="10800"/>
                </a:lnSpc>
                <a:spcBef>
                  <a:spcPct val="0"/>
                </a:spcBef>
              </a:pPr>
              <a:r>
                <a:rPr lang="en-US" sz="9000">
                  <a:solidFill>
                    <a:srgbClr val="2C6063"/>
                  </a:solidFill>
                  <a:latin typeface="Public Sans Bold"/>
                </a:rPr>
                <a:t>(</a:t>
              </a:r>
            </a:p>
          </p:txBody>
        </p:sp>
        <p:sp>
          <p:nvSpPr>
            <p:cNvPr id="13" name="TextBox 13"/>
            <p:cNvSpPr txBox="1"/>
            <p:nvPr/>
          </p:nvSpPr>
          <p:spPr>
            <a:xfrm>
              <a:off x="9780506" y="6685"/>
              <a:ext cx="552733" cy="1838325"/>
            </a:xfrm>
            <a:prstGeom prst="rect">
              <a:avLst/>
            </a:prstGeom>
          </p:spPr>
          <p:txBody>
            <a:bodyPr lIns="0" tIns="0" rIns="0" bIns="0" rtlCol="0" anchor="t">
              <a:spAutoFit/>
            </a:bodyPr>
            <a:lstStyle/>
            <a:p>
              <a:pPr marL="0" lvl="0" indent="0">
                <a:lnSpc>
                  <a:spcPts val="10800"/>
                </a:lnSpc>
                <a:spcBef>
                  <a:spcPct val="0"/>
                </a:spcBef>
              </a:pPr>
              <a:r>
                <a:rPr lang="en-US" sz="9000">
                  <a:solidFill>
                    <a:srgbClr val="2C6063"/>
                  </a:solidFill>
                  <a:latin typeface="Public Sans Bold"/>
                </a:rPr>
                <a:t>)</a:t>
              </a:r>
            </a:p>
          </p:txBody>
        </p:sp>
        <p:sp>
          <p:nvSpPr>
            <p:cNvPr id="14" name="TextBox 14"/>
            <p:cNvSpPr txBox="1"/>
            <p:nvPr/>
          </p:nvSpPr>
          <p:spPr>
            <a:xfrm>
              <a:off x="427888" y="-9525"/>
              <a:ext cx="4093434" cy="1025525"/>
            </a:xfrm>
            <a:prstGeom prst="rect">
              <a:avLst/>
            </a:prstGeom>
          </p:spPr>
          <p:txBody>
            <a:bodyPr lIns="0" tIns="0" rIns="0" bIns="0" rtlCol="0" anchor="t">
              <a:spAutoFit/>
            </a:bodyPr>
            <a:lstStyle/>
            <a:p>
              <a:pPr marL="0" lvl="0" indent="0" algn="ctr">
                <a:lnSpc>
                  <a:spcPts val="3000"/>
                </a:lnSpc>
                <a:spcBef>
                  <a:spcPct val="0"/>
                </a:spcBef>
              </a:pPr>
              <a:r>
                <a:rPr lang="en-US" sz="2500">
                  <a:solidFill>
                    <a:srgbClr val="2C6063"/>
                  </a:solidFill>
                  <a:latin typeface="Tex Gyre Bonum"/>
                </a:rPr>
                <a:t>Average 3 hours per incident</a:t>
              </a:r>
            </a:p>
          </p:txBody>
        </p:sp>
        <p:sp>
          <p:nvSpPr>
            <p:cNvPr id="15" name="TextBox 15"/>
            <p:cNvSpPr txBox="1"/>
            <p:nvPr/>
          </p:nvSpPr>
          <p:spPr>
            <a:xfrm>
              <a:off x="427888" y="1426757"/>
              <a:ext cx="4093434" cy="418253"/>
            </a:xfrm>
            <a:prstGeom prst="rect">
              <a:avLst/>
            </a:prstGeom>
          </p:spPr>
          <p:txBody>
            <a:bodyPr lIns="0" tIns="0" rIns="0" bIns="0" rtlCol="0" anchor="t">
              <a:spAutoFit/>
            </a:bodyPr>
            <a:lstStyle/>
            <a:p>
              <a:pPr marL="0" lvl="0" indent="0" algn="ctr">
                <a:lnSpc>
                  <a:spcPts val="2660"/>
                </a:lnSpc>
              </a:pPr>
              <a:r>
                <a:rPr lang="en-US" sz="1900">
                  <a:solidFill>
                    <a:srgbClr val="191F2B"/>
                  </a:solidFill>
                  <a:latin typeface="Public Sans"/>
                </a:rPr>
                <a:t>Human</a:t>
              </a:r>
            </a:p>
          </p:txBody>
        </p:sp>
        <p:sp>
          <p:nvSpPr>
            <p:cNvPr id="16" name="TextBox 16"/>
            <p:cNvSpPr txBox="1"/>
            <p:nvPr/>
          </p:nvSpPr>
          <p:spPr>
            <a:xfrm>
              <a:off x="5327302" y="252580"/>
              <a:ext cx="4729570" cy="517525"/>
            </a:xfrm>
            <a:prstGeom prst="rect">
              <a:avLst/>
            </a:prstGeom>
          </p:spPr>
          <p:txBody>
            <a:bodyPr lIns="0" tIns="0" rIns="0" bIns="0" rtlCol="0" anchor="t">
              <a:spAutoFit/>
            </a:bodyPr>
            <a:lstStyle/>
            <a:p>
              <a:pPr marL="0" lvl="0" indent="0" algn="ctr">
                <a:lnSpc>
                  <a:spcPts val="3000"/>
                </a:lnSpc>
                <a:spcBef>
                  <a:spcPct val="0"/>
                </a:spcBef>
              </a:pPr>
              <a:r>
                <a:rPr lang="en-US" sz="2500">
                  <a:solidFill>
                    <a:srgbClr val="2C6063"/>
                  </a:solidFill>
                  <a:latin typeface="Tex Gyre Bonum"/>
                </a:rPr>
                <a:t>Around 30 minutes</a:t>
              </a:r>
            </a:p>
          </p:txBody>
        </p:sp>
        <p:sp>
          <p:nvSpPr>
            <p:cNvPr id="17" name="TextBox 17"/>
            <p:cNvSpPr txBox="1"/>
            <p:nvPr/>
          </p:nvSpPr>
          <p:spPr>
            <a:xfrm>
              <a:off x="5327302" y="1407284"/>
              <a:ext cx="4729570" cy="418253"/>
            </a:xfrm>
            <a:prstGeom prst="rect">
              <a:avLst/>
            </a:prstGeom>
          </p:spPr>
          <p:txBody>
            <a:bodyPr lIns="0" tIns="0" rIns="0" bIns="0" rtlCol="0" anchor="t">
              <a:spAutoFit/>
            </a:bodyPr>
            <a:lstStyle/>
            <a:p>
              <a:pPr marL="0" lvl="0" indent="0" algn="ctr">
                <a:lnSpc>
                  <a:spcPts val="2660"/>
                </a:lnSpc>
              </a:pPr>
              <a:r>
                <a:rPr lang="en-US" sz="1900">
                  <a:solidFill>
                    <a:srgbClr val="191F2B"/>
                  </a:solidFill>
                  <a:latin typeface="Public Sans"/>
                </a:rPr>
                <a:t>Human + System</a:t>
              </a:r>
            </a:p>
          </p:txBody>
        </p:sp>
      </p:grpSp>
      <p:grpSp>
        <p:nvGrpSpPr>
          <p:cNvPr id="18" name="Group 18"/>
          <p:cNvGrpSpPr/>
          <p:nvPr/>
        </p:nvGrpSpPr>
        <p:grpSpPr>
          <a:xfrm>
            <a:off x="1777025" y="5628559"/>
            <a:ext cx="2223642" cy="1002758"/>
            <a:chOff x="0" y="0"/>
            <a:chExt cx="2964856" cy="1337010"/>
          </a:xfrm>
        </p:grpSpPr>
        <p:sp>
          <p:nvSpPr>
            <p:cNvPr id="19" name="TextBox 19"/>
            <p:cNvSpPr txBox="1"/>
            <p:nvPr/>
          </p:nvSpPr>
          <p:spPr>
            <a:xfrm>
              <a:off x="0" y="-9525"/>
              <a:ext cx="2964856" cy="517525"/>
            </a:xfrm>
            <a:prstGeom prst="rect">
              <a:avLst/>
            </a:prstGeom>
          </p:spPr>
          <p:txBody>
            <a:bodyPr lIns="0" tIns="0" rIns="0" bIns="0" rtlCol="0" anchor="t">
              <a:spAutoFit/>
            </a:bodyPr>
            <a:lstStyle/>
            <a:p>
              <a:pPr marL="0" lvl="0" indent="0" algn="ctr">
                <a:lnSpc>
                  <a:spcPts val="3000"/>
                </a:lnSpc>
                <a:spcBef>
                  <a:spcPct val="0"/>
                </a:spcBef>
              </a:pPr>
              <a:r>
                <a:rPr lang="en-US" sz="2500">
                  <a:solidFill>
                    <a:srgbClr val="2C6063"/>
                  </a:solidFill>
                  <a:latin typeface="Tex Gyre Bonum"/>
                </a:rPr>
                <a:t>RM23/hour</a:t>
              </a:r>
            </a:p>
          </p:txBody>
        </p:sp>
        <p:sp>
          <p:nvSpPr>
            <p:cNvPr id="20" name="TextBox 20"/>
            <p:cNvSpPr txBox="1"/>
            <p:nvPr/>
          </p:nvSpPr>
          <p:spPr>
            <a:xfrm>
              <a:off x="0" y="918757"/>
              <a:ext cx="2964856" cy="418253"/>
            </a:xfrm>
            <a:prstGeom prst="rect">
              <a:avLst/>
            </a:prstGeom>
          </p:spPr>
          <p:txBody>
            <a:bodyPr lIns="0" tIns="0" rIns="0" bIns="0" rtlCol="0" anchor="t">
              <a:spAutoFit/>
            </a:bodyPr>
            <a:lstStyle/>
            <a:p>
              <a:pPr marL="0" lvl="0" indent="0" algn="ctr">
                <a:lnSpc>
                  <a:spcPts val="2660"/>
                </a:lnSpc>
              </a:pPr>
              <a:r>
                <a:rPr lang="en-US" sz="1900">
                  <a:solidFill>
                    <a:srgbClr val="191F2B"/>
                  </a:solidFill>
                  <a:latin typeface="Public Sans"/>
                </a:rPr>
                <a:t>Labor Cost [1]</a:t>
              </a:r>
            </a:p>
          </p:txBody>
        </p:sp>
      </p:grpSp>
      <p:grpSp>
        <p:nvGrpSpPr>
          <p:cNvPr id="21" name="Group 21"/>
          <p:cNvGrpSpPr/>
          <p:nvPr/>
        </p:nvGrpSpPr>
        <p:grpSpPr>
          <a:xfrm>
            <a:off x="4647983" y="5628559"/>
            <a:ext cx="2619187" cy="1002758"/>
            <a:chOff x="0" y="0"/>
            <a:chExt cx="3492249" cy="1337010"/>
          </a:xfrm>
        </p:grpSpPr>
        <p:sp>
          <p:nvSpPr>
            <p:cNvPr id="22" name="TextBox 22"/>
            <p:cNvSpPr txBox="1"/>
            <p:nvPr/>
          </p:nvSpPr>
          <p:spPr>
            <a:xfrm>
              <a:off x="0" y="-9525"/>
              <a:ext cx="3492249" cy="517525"/>
            </a:xfrm>
            <a:prstGeom prst="rect">
              <a:avLst/>
            </a:prstGeom>
          </p:spPr>
          <p:txBody>
            <a:bodyPr lIns="0" tIns="0" rIns="0" bIns="0" rtlCol="0" anchor="t">
              <a:spAutoFit/>
            </a:bodyPr>
            <a:lstStyle/>
            <a:p>
              <a:pPr marL="0" lvl="0" indent="0" algn="ctr">
                <a:lnSpc>
                  <a:spcPts val="3000"/>
                </a:lnSpc>
                <a:spcBef>
                  <a:spcPct val="0"/>
                </a:spcBef>
              </a:pPr>
              <a:r>
                <a:rPr lang="en-US" sz="2500">
                  <a:solidFill>
                    <a:srgbClr val="2C6063"/>
                  </a:solidFill>
                  <a:latin typeface="Tex Gyre Bonum"/>
                </a:rPr>
                <a:t>RM300/hour</a:t>
              </a:r>
            </a:p>
          </p:txBody>
        </p:sp>
        <p:sp>
          <p:nvSpPr>
            <p:cNvPr id="23" name="TextBox 23"/>
            <p:cNvSpPr txBox="1"/>
            <p:nvPr/>
          </p:nvSpPr>
          <p:spPr>
            <a:xfrm>
              <a:off x="0" y="918757"/>
              <a:ext cx="3492249" cy="418253"/>
            </a:xfrm>
            <a:prstGeom prst="rect">
              <a:avLst/>
            </a:prstGeom>
          </p:spPr>
          <p:txBody>
            <a:bodyPr lIns="0" tIns="0" rIns="0" bIns="0" rtlCol="0" anchor="t">
              <a:spAutoFit/>
            </a:bodyPr>
            <a:lstStyle/>
            <a:p>
              <a:pPr marL="0" lvl="0" indent="0" algn="ctr">
                <a:lnSpc>
                  <a:spcPts val="2660"/>
                </a:lnSpc>
              </a:pPr>
              <a:r>
                <a:rPr lang="en-US" sz="1900">
                  <a:solidFill>
                    <a:srgbClr val="191F2B"/>
                  </a:solidFill>
                  <a:latin typeface="Public Sans"/>
                </a:rPr>
                <a:t>Production Cost</a:t>
              </a:r>
            </a:p>
          </p:txBody>
        </p:sp>
      </p:grpSp>
      <p:grpSp>
        <p:nvGrpSpPr>
          <p:cNvPr id="24" name="Group 24"/>
          <p:cNvGrpSpPr/>
          <p:nvPr/>
        </p:nvGrpSpPr>
        <p:grpSpPr>
          <a:xfrm>
            <a:off x="8332627" y="5628559"/>
            <a:ext cx="2128234" cy="1002758"/>
            <a:chOff x="0" y="0"/>
            <a:chExt cx="2837645" cy="1337010"/>
          </a:xfrm>
        </p:grpSpPr>
        <p:sp>
          <p:nvSpPr>
            <p:cNvPr id="25" name="TextBox 25"/>
            <p:cNvSpPr txBox="1"/>
            <p:nvPr/>
          </p:nvSpPr>
          <p:spPr>
            <a:xfrm>
              <a:off x="0" y="-9525"/>
              <a:ext cx="2837645" cy="517525"/>
            </a:xfrm>
            <a:prstGeom prst="rect">
              <a:avLst/>
            </a:prstGeom>
          </p:spPr>
          <p:txBody>
            <a:bodyPr lIns="0" tIns="0" rIns="0" bIns="0" rtlCol="0" anchor="t">
              <a:spAutoFit/>
            </a:bodyPr>
            <a:lstStyle/>
            <a:p>
              <a:pPr marL="0" lvl="0" indent="0" algn="ctr">
                <a:lnSpc>
                  <a:spcPts val="3000"/>
                </a:lnSpc>
                <a:spcBef>
                  <a:spcPct val="0"/>
                </a:spcBef>
              </a:pPr>
              <a:r>
                <a:rPr lang="en-US" sz="2500">
                  <a:solidFill>
                    <a:srgbClr val="2C6063"/>
                  </a:solidFill>
                  <a:latin typeface="Tex Gyre Bonum"/>
                </a:rPr>
                <a:t>2.5 hours</a:t>
              </a:r>
            </a:p>
          </p:txBody>
        </p:sp>
        <p:sp>
          <p:nvSpPr>
            <p:cNvPr id="26" name="TextBox 26"/>
            <p:cNvSpPr txBox="1"/>
            <p:nvPr/>
          </p:nvSpPr>
          <p:spPr>
            <a:xfrm>
              <a:off x="0" y="918757"/>
              <a:ext cx="2837645" cy="418253"/>
            </a:xfrm>
            <a:prstGeom prst="rect">
              <a:avLst/>
            </a:prstGeom>
          </p:spPr>
          <p:txBody>
            <a:bodyPr lIns="0" tIns="0" rIns="0" bIns="0" rtlCol="0" anchor="t">
              <a:spAutoFit/>
            </a:bodyPr>
            <a:lstStyle/>
            <a:p>
              <a:pPr marL="0" lvl="0" indent="0" algn="ctr">
                <a:lnSpc>
                  <a:spcPts val="2660"/>
                </a:lnSpc>
              </a:pPr>
              <a:r>
                <a:rPr lang="en-US" sz="1900">
                  <a:solidFill>
                    <a:srgbClr val="191F2B"/>
                  </a:solidFill>
                  <a:latin typeface="Public Sans"/>
                </a:rPr>
                <a:t>Hours Saved</a:t>
              </a:r>
            </a:p>
          </p:txBody>
        </p:sp>
      </p:grpSp>
      <p:grpSp>
        <p:nvGrpSpPr>
          <p:cNvPr id="27" name="Group 27"/>
          <p:cNvGrpSpPr/>
          <p:nvPr/>
        </p:nvGrpSpPr>
        <p:grpSpPr>
          <a:xfrm>
            <a:off x="11043711" y="5628559"/>
            <a:ext cx="2249245" cy="1002758"/>
            <a:chOff x="0" y="0"/>
            <a:chExt cx="2998993" cy="1337010"/>
          </a:xfrm>
        </p:grpSpPr>
        <p:sp>
          <p:nvSpPr>
            <p:cNvPr id="28" name="TextBox 28"/>
            <p:cNvSpPr txBox="1"/>
            <p:nvPr/>
          </p:nvSpPr>
          <p:spPr>
            <a:xfrm>
              <a:off x="0" y="-9525"/>
              <a:ext cx="2998993" cy="517525"/>
            </a:xfrm>
            <a:prstGeom prst="rect">
              <a:avLst/>
            </a:prstGeom>
          </p:spPr>
          <p:txBody>
            <a:bodyPr lIns="0" tIns="0" rIns="0" bIns="0" rtlCol="0" anchor="t">
              <a:spAutoFit/>
            </a:bodyPr>
            <a:lstStyle/>
            <a:p>
              <a:pPr marL="0" lvl="0" indent="0" algn="ctr">
                <a:lnSpc>
                  <a:spcPts val="3000"/>
                </a:lnSpc>
                <a:spcBef>
                  <a:spcPct val="0"/>
                </a:spcBef>
              </a:pPr>
              <a:r>
                <a:rPr lang="en-US" sz="2500">
                  <a:solidFill>
                    <a:srgbClr val="2C6063"/>
                  </a:solidFill>
                  <a:latin typeface="Tex Gyre Bonum"/>
                </a:rPr>
                <a:t>200/year</a:t>
              </a:r>
            </a:p>
          </p:txBody>
        </p:sp>
        <p:sp>
          <p:nvSpPr>
            <p:cNvPr id="29" name="TextBox 29"/>
            <p:cNvSpPr txBox="1"/>
            <p:nvPr/>
          </p:nvSpPr>
          <p:spPr>
            <a:xfrm>
              <a:off x="0" y="918757"/>
              <a:ext cx="2998993" cy="418253"/>
            </a:xfrm>
            <a:prstGeom prst="rect">
              <a:avLst/>
            </a:prstGeom>
          </p:spPr>
          <p:txBody>
            <a:bodyPr lIns="0" tIns="0" rIns="0" bIns="0" rtlCol="0" anchor="t">
              <a:spAutoFit/>
            </a:bodyPr>
            <a:lstStyle/>
            <a:p>
              <a:pPr marL="0" lvl="0" indent="0" algn="ctr">
                <a:lnSpc>
                  <a:spcPts val="2660"/>
                </a:lnSpc>
              </a:pPr>
              <a:r>
                <a:rPr lang="en-US" sz="1900">
                  <a:solidFill>
                    <a:srgbClr val="191F2B"/>
                  </a:solidFill>
                  <a:latin typeface="Public Sans"/>
                </a:rPr>
                <a:t>Incident Count</a:t>
              </a:r>
            </a:p>
          </p:txBody>
        </p:sp>
      </p:grpSp>
      <p:sp>
        <p:nvSpPr>
          <p:cNvPr id="30" name="TextBox 30"/>
          <p:cNvSpPr txBox="1"/>
          <p:nvPr/>
        </p:nvSpPr>
        <p:spPr>
          <a:xfrm>
            <a:off x="13292956" y="5483554"/>
            <a:ext cx="414550" cy="1066800"/>
          </a:xfrm>
          <a:prstGeom prst="rect">
            <a:avLst/>
          </a:prstGeom>
        </p:spPr>
        <p:txBody>
          <a:bodyPr lIns="0" tIns="0" rIns="0" bIns="0" rtlCol="0" anchor="t">
            <a:spAutoFit/>
          </a:bodyPr>
          <a:lstStyle/>
          <a:p>
            <a:pPr marL="0" lvl="0" indent="0">
              <a:lnSpc>
                <a:spcPts val="8399"/>
              </a:lnSpc>
              <a:spcBef>
                <a:spcPct val="0"/>
              </a:spcBef>
            </a:pPr>
            <a:r>
              <a:rPr lang="en-US" sz="6999">
                <a:solidFill>
                  <a:srgbClr val="2C6063"/>
                </a:solidFill>
                <a:latin typeface="Public Sans Bold"/>
              </a:rPr>
              <a:t>=</a:t>
            </a:r>
          </a:p>
        </p:txBody>
      </p:sp>
      <p:grpSp>
        <p:nvGrpSpPr>
          <p:cNvPr id="31" name="Group 31"/>
          <p:cNvGrpSpPr/>
          <p:nvPr/>
        </p:nvGrpSpPr>
        <p:grpSpPr>
          <a:xfrm>
            <a:off x="14113325" y="5628559"/>
            <a:ext cx="2763947" cy="1002758"/>
            <a:chOff x="0" y="0"/>
            <a:chExt cx="3685262" cy="1337010"/>
          </a:xfrm>
        </p:grpSpPr>
        <p:sp>
          <p:nvSpPr>
            <p:cNvPr id="32" name="TextBox 32"/>
            <p:cNvSpPr txBox="1"/>
            <p:nvPr/>
          </p:nvSpPr>
          <p:spPr>
            <a:xfrm>
              <a:off x="0" y="-9525"/>
              <a:ext cx="3685262" cy="517525"/>
            </a:xfrm>
            <a:prstGeom prst="rect">
              <a:avLst/>
            </a:prstGeom>
          </p:spPr>
          <p:txBody>
            <a:bodyPr lIns="0" tIns="0" rIns="0" bIns="0" rtlCol="0" anchor="t">
              <a:spAutoFit/>
            </a:bodyPr>
            <a:lstStyle/>
            <a:p>
              <a:pPr marL="0" lvl="0" indent="0" algn="ctr">
                <a:lnSpc>
                  <a:spcPts val="3000"/>
                </a:lnSpc>
                <a:spcBef>
                  <a:spcPct val="0"/>
                </a:spcBef>
              </a:pPr>
              <a:r>
                <a:rPr lang="en-US" sz="2500">
                  <a:solidFill>
                    <a:srgbClr val="2C6063"/>
                  </a:solidFill>
                  <a:latin typeface="Tex Gyre Bonum Bold"/>
                </a:rPr>
                <a:t>~RM160k/year</a:t>
              </a:r>
            </a:p>
          </p:txBody>
        </p:sp>
        <p:sp>
          <p:nvSpPr>
            <p:cNvPr id="33" name="TextBox 33"/>
            <p:cNvSpPr txBox="1"/>
            <p:nvPr/>
          </p:nvSpPr>
          <p:spPr>
            <a:xfrm>
              <a:off x="0" y="918757"/>
              <a:ext cx="3685262" cy="418253"/>
            </a:xfrm>
            <a:prstGeom prst="rect">
              <a:avLst/>
            </a:prstGeom>
          </p:spPr>
          <p:txBody>
            <a:bodyPr lIns="0" tIns="0" rIns="0" bIns="0" rtlCol="0" anchor="t">
              <a:spAutoFit/>
            </a:bodyPr>
            <a:lstStyle/>
            <a:p>
              <a:pPr marL="0" lvl="0" indent="0" algn="ctr">
                <a:lnSpc>
                  <a:spcPts val="2660"/>
                </a:lnSpc>
              </a:pPr>
              <a:r>
                <a:rPr lang="en-US" sz="1900">
                  <a:solidFill>
                    <a:srgbClr val="191F2B"/>
                  </a:solidFill>
                  <a:latin typeface="Public Sans"/>
                </a:rPr>
                <a:t>Cost Saving</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F8F8F8"/>
          </a:solidFill>
        </p:spPr>
      </p:sp>
      <p:sp>
        <p:nvSpPr>
          <p:cNvPr id="3" name="AutoShape 3"/>
          <p:cNvSpPr/>
          <p:nvPr/>
        </p:nvSpPr>
        <p:spPr>
          <a:xfrm rot="2432">
            <a:off x="10350458" y="3811123"/>
            <a:ext cx="6731083" cy="0"/>
          </a:xfrm>
          <a:prstGeom prst="line">
            <a:avLst/>
          </a:prstGeom>
          <a:ln w="9525" cap="rnd">
            <a:solidFill>
              <a:srgbClr val="191F2B"/>
            </a:solidFill>
            <a:prstDash val="sysDot"/>
            <a:headEnd type="none" w="sm" len="sm"/>
            <a:tailEnd type="none" w="sm" len="sm"/>
          </a:ln>
        </p:spPr>
      </p:sp>
      <p:sp>
        <p:nvSpPr>
          <p:cNvPr id="4" name="AutoShape 4"/>
          <p:cNvSpPr/>
          <p:nvPr/>
        </p:nvSpPr>
        <p:spPr>
          <a:xfrm rot="2432">
            <a:off x="10350458" y="6464576"/>
            <a:ext cx="6731083" cy="0"/>
          </a:xfrm>
          <a:prstGeom prst="line">
            <a:avLst/>
          </a:prstGeom>
          <a:ln w="9525" cap="rnd">
            <a:solidFill>
              <a:srgbClr val="191F2B"/>
            </a:solidFill>
            <a:prstDash val="sysDot"/>
            <a:headEnd type="none" w="sm" len="sm"/>
            <a:tailEnd type="none" w="sm" len="sm"/>
          </a:ln>
        </p:spPr>
      </p:sp>
      <p:sp>
        <p:nvSpPr>
          <p:cNvPr id="5" name="TextBox 5"/>
          <p:cNvSpPr txBox="1"/>
          <p:nvPr/>
        </p:nvSpPr>
        <p:spPr>
          <a:xfrm>
            <a:off x="1028700" y="4420491"/>
            <a:ext cx="5899488" cy="1009650"/>
          </a:xfrm>
          <a:prstGeom prst="rect">
            <a:avLst/>
          </a:prstGeom>
        </p:spPr>
        <p:txBody>
          <a:bodyPr lIns="0" tIns="0" rIns="0" bIns="0" rtlCol="0" anchor="t">
            <a:spAutoFit/>
          </a:bodyPr>
          <a:lstStyle/>
          <a:p>
            <a:pPr marL="0" lvl="0" indent="0">
              <a:lnSpc>
                <a:spcPts val="7800"/>
              </a:lnSpc>
              <a:spcBef>
                <a:spcPct val="0"/>
              </a:spcBef>
            </a:pPr>
            <a:r>
              <a:rPr lang="en-US" sz="6500">
                <a:solidFill>
                  <a:srgbClr val="2C6063"/>
                </a:solidFill>
                <a:latin typeface="Public Sans Bold"/>
              </a:rPr>
              <a:t>Future Work</a:t>
            </a:r>
          </a:p>
        </p:txBody>
      </p:sp>
      <p:grpSp>
        <p:nvGrpSpPr>
          <p:cNvPr id="6" name="Group 6"/>
          <p:cNvGrpSpPr/>
          <p:nvPr/>
        </p:nvGrpSpPr>
        <p:grpSpPr>
          <a:xfrm>
            <a:off x="10350456" y="1882442"/>
            <a:ext cx="6731088" cy="1442813"/>
            <a:chOff x="0" y="0"/>
            <a:chExt cx="8974784" cy="1923751"/>
          </a:xfrm>
        </p:grpSpPr>
        <p:sp>
          <p:nvSpPr>
            <p:cNvPr id="7" name="TextBox 7"/>
            <p:cNvSpPr txBox="1"/>
            <p:nvPr/>
          </p:nvSpPr>
          <p:spPr>
            <a:xfrm>
              <a:off x="0" y="0"/>
              <a:ext cx="8974784" cy="558800"/>
            </a:xfrm>
            <a:prstGeom prst="rect">
              <a:avLst/>
            </a:prstGeom>
          </p:spPr>
          <p:txBody>
            <a:bodyPr lIns="0" tIns="0" rIns="0" bIns="0" rtlCol="0" anchor="t">
              <a:spAutoFit/>
            </a:bodyPr>
            <a:lstStyle/>
            <a:p>
              <a:pPr marL="0" lvl="0" indent="0">
                <a:lnSpc>
                  <a:spcPts val="3360"/>
                </a:lnSpc>
                <a:spcBef>
                  <a:spcPct val="0"/>
                </a:spcBef>
              </a:pPr>
              <a:r>
                <a:rPr lang="en-US" sz="2800">
                  <a:solidFill>
                    <a:srgbClr val="2C6063"/>
                  </a:solidFill>
                  <a:latin typeface="Tex Gyre Bonum"/>
                </a:rPr>
                <a:t>Create UI for easy access</a:t>
              </a:r>
            </a:p>
          </p:txBody>
        </p:sp>
        <p:sp>
          <p:nvSpPr>
            <p:cNvPr id="8" name="TextBox 8"/>
            <p:cNvSpPr txBox="1"/>
            <p:nvPr/>
          </p:nvSpPr>
          <p:spPr>
            <a:xfrm>
              <a:off x="0" y="899707"/>
              <a:ext cx="8974784" cy="1024043"/>
            </a:xfrm>
            <a:prstGeom prst="rect">
              <a:avLst/>
            </a:prstGeom>
          </p:spPr>
          <p:txBody>
            <a:bodyPr lIns="0" tIns="0" rIns="0" bIns="0" rtlCol="0" anchor="t">
              <a:spAutoFit/>
            </a:bodyPr>
            <a:lstStyle/>
            <a:p>
              <a:pPr marL="0" lvl="0" indent="0">
                <a:lnSpc>
                  <a:spcPts val="3079"/>
                </a:lnSpc>
              </a:pPr>
              <a:r>
                <a:rPr lang="en-US" sz="2199">
                  <a:solidFill>
                    <a:srgbClr val="191F2B"/>
                  </a:solidFill>
                  <a:latin typeface="Public Sans"/>
                </a:rPr>
                <a:t>Non-technical people can upload the logging to see the result immediately</a:t>
              </a:r>
            </a:p>
          </p:txBody>
        </p:sp>
      </p:grpSp>
      <p:grpSp>
        <p:nvGrpSpPr>
          <p:cNvPr id="9" name="Group 9"/>
          <p:cNvGrpSpPr/>
          <p:nvPr/>
        </p:nvGrpSpPr>
        <p:grpSpPr>
          <a:xfrm>
            <a:off x="10350456" y="6964691"/>
            <a:ext cx="6731088" cy="1442813"/>
            <a:chOff x="0" y="0"/>
            <a:chExt cx="8974784" cy="1923751"/>
          </a:xfrm>
        </p:grpSpPr>
        <p:sp>
          <p:nvSpPr>
            <p:cNvPr id="10" name="TextBox 10"/>
            <p:cNvSpPr txBox="1"/>
            <p:nvPr/>
          </p:nvSpPr>
          <p:spPr>
            <a:xfrm>
              <a:off x="0" y="0"/>
              <a:ext cx="8974784" cy="558800"/>
            </a:xfrm>
            <a:prstGeom prst="rect">
              <a:avLst/>
            </a:prstGeom>
          </p:spPr>
          <p:txBody>
            <a:bodyPr lIns="0" tIns="0" rIns="0" bIns="0" rtlCol="0" anchor="t">
              <a:spAutoFit/>
            </a:bodyPr>
            <a:lstStyle/>
            <a:p>
              <a:pPr marL="0" lvl="0" indent="0">
                <a:lnSpc>
                  <a:spcPts val="3360"/>
                </a:lnSpc>
                <a:spcBef>
                  <a:spcPct val="0"/>
                </a:spcBef>
              </a:pPr>
              <a:r>
                <a:rPr lang="en-US" sz="2800">
                  <a:solidFill>
                    <a:srgbClr val="2C6063"/>
                  </a:solidFill>
                  <a:latin typeface="Tex Gyre Bonum"/>
                </a:rPr>
                <a:t>Enable recursive feedback</a:t>
              </a:r>
            </a:p>
          </p:txBody>
        </p:sp>
        <p:sp>
          <p:nvSpPr>
            <p:cNvPr id="11" name="TextBox 11"/>
            <p:cNvSpPr txBox="1"/>
            <p:nvPr/>
          </p:nvSpPr>
          <p:spPr>
            <a:xfrm>
              <a:off x="0" y="899707"/>
              <a:ext cx="8974784" cy="1024043"/>
            </a:xfrm>
            <a:prstGeom prst="rect">
              <a:avLst/>
            </a:prstGeom>
          </p:spPr>
          <p:txBody>
            <a:bodyPr lIns="0" tIns="0" rIns="0" bIns="0" rtlCol="0" anchor="t">
              <a:spAutoFit/>
            </a:bodyPr>
            <a:lstStyle/>
            <a:p>
              <a:pPr marL="0" lvl="0" indent="0">
                <a:lnSpc>
                  <a:spcPts val="3079"/>
                </a:lnSpc>
              </a:pPr>
              <a:r>
                <a:rPr lang="en-US" sz="2199">
                  <a:solidFill>
                    <a:srgbClr val="191F2B"/>
                  </a:solidFill>
                  <a:latin typeface="Public Sans"/>
                </a:rPr>
                <a:t>User can flag which result is quite common, and they will be added to the Stopwords</a:t>
              </a:r>
            </a:p>
          </p:txBody>
        </p:sp>
      </p:grpSp>
      <p:grpSp>
        <p:nvGrpSpPr>
          <p:cNvPr id="12" name="Group 12"/>
          <p:cNvGrpSpPr/>
          <p:nvPr/>
        </p:nvGrpSpPr>
        <p:grpSpPr>
          <a:xfrm>
            <a:off x="10350456" y="4439541"/>
            <a:ext cx="6731088" cy="1442813"/>
            <a:chOff x="0" y="0"/>
            <a:chExt cx="8974784" cy="1923751"/>
          </a:xfrm>
        </p:grpSpPr>
        <p:sp>
          <p:nvSpPr>
            <p:cNvPr id="13" name="TextBox 13"/>
            <p:cNvSpPr txBox="1"/>
            <p:nvPr/>
          </p:nvSpPr>
          <p:spPr>
            <a:xfrm>
              <a:off x="0" y="0"/>
              <a:ext cx="8974784" cy="558800"/>
            </a:xfrm>
            <a:prstGeom prst="rect">
              <a:avLst/>
            </a:prstGeom>
          </p:spPr>
          <p:txBody>
            <a:bodyPr lIns="0" tIns="0" rIns="0" bIns="0" rtlCol="0" anchor="t">
              <a:spAutoFit/>
            </a:bodyPr>
            <a:lstStyle/>
            <a:p>
              <a:pPr marL="0" lvl="0" indent="0">
                <a:lnSpc>
                  <a:spcPts val="3360"/>
                </a:lnSpc>
                <a:spcBef>
                  <a:spcPct val="0"/>
                </a:spcBef>
              </a:pPr>
              <a:r>
                <a:rPr lang="en-US" sz="2800">
                  <a:solidFill>
                    <a:srgbClr val="2C6063"/>
                  </a:solidFill>
                  <a:latin typeface="Tex Gyre Bonum"/>
                </a:rPr>
                <a:t>Deploy model for each equipment</a:t>
              </a:r>
            </a:p>
          </p:txBody>
        </p:sp>
        <p:sp>
          <p:nvSpPr>
            <p:cNvPr id="14" name="TextBox 14"/>
            <p:cNvSpPr txBox="1"/>
            <p:nvPr/>
          </p:nvSpPr>
          <p:spPr>
            <a:xfrm>
              <a:off x="0" y="899707"/>
              <a:ext cx="8974784" cy="1024043"/>
            </a:xfrm>
            <a:prstGeom prst="rect">
              <a:avLst/>
            </a:prstGeom>
          </p:spPr>
          <p:txBody>
            <a:bodyPr lIns="0" tIns="0" rIns="0" bIns="0" rtlCol="0" anchor="t">
              <a:spAutoFit/>
            </a:bodyPr>
            <a:lstStyle/>
            <a:p>
              <a:pPr marL="0" lvl="0" indent="0">
                <a:lnSpc>
                  <a:spcPts val="3079"/>
                </a:lnSpc>
              </a:pPr>
              <a:r>
                <a:rPr lang="en-US" sz="2199">
                  <a:solidFill>
                    <a:srgbClr val="191F2B"/>
                  </a:solidFill>
                  <a:latin typeface="Public Sans"/>
                </a:rPr>
                <a:t>With each model learning more common cases, the uncommon sentence will be more obvious</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9393D"/>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9003397"/>
          </a:xfrm>
          <a:prstGeom prst="rect">
            <a:avLst/>
          </a:prstGeom>
          <a:solidFill>
            <a:srgbClr val="FFFFFF"/>
          </a:solidFill>
        </p:spPr>
      </p:sp>
      <p:sp>
        <p:nvSpPr>
          <p:cNvPr id="3" name="AutoShape 3"/>
          <p:cNvSpPr/>
          <p:nvPr/>
        </p:nvSpPr>
        <p:spPr>
          <a:xfrm>
            <a:off x="0" y="0"/>
            <a:ext cx="18288000" cy="2898330"/>
          </a:xfrm>
          <a:prstGeom prst="rect">
            <a:avLst/>
          </a:prstGeom>
          <a:solidFill>
            <a:srgbClr val="F8F8F8"/>
          </a:solidFill>
        </p:spPr>
      </p:sp>
      <p:sp>
        <p:nvSpPr>
          <p:cNvPr id="4" name="TextBox 4"/>
          <p:cNvSpPr txBox="1"/>
          <p:nvPr/>
        </p:nvSpPr>
        <p:spPr>
          <a:xfrm>
            <a:off x="1028700" y="1009650"/>
            <a:ext cx="6284940" cy="1009650"/>
          </a:xfrm>
          <a:prstGeom prst="rect">
            <a:avLst/>
          </a:prstGeom>
        </p:spPr>
        <p:txBody>
          <a:bodyPr lIns="0" tIns="0" rIns="0" bIns="0" rtlCol="0" anchor="t">
            <a:spAutoFit/>
          </a:bodyPr>
          <a:lstStyle/>
          <a:p>
            <a:pPr marL="0" lvl="0" indent="0" algn="l">
              <a:lnSpc>
                <a:spcPts val="7800"/>
              </a:lnSpc>
              <a:spcBef>
                <a:spcPct val="0"/>
              </a:spcBef>
            </a:pPr>
            <a:r>
              <a:rPr lang="en-US" sz="6500">
                <a:solidFill>
                  <a:srgbClr val="2C6063"/>
                </a:solidFill>
                <a:latin typeface="Public Sans Bold"/>
              </a:rPr>
              <a:t>Key Takeaway</a:t>
            </a:r>
          </a:p>
        </p:txBody>
      </p:sp>
      <p:sp>
        <p:nvSpPr>
          <p:cNvPr id="5" name="TextBox 5"/>
          <p:cNvSpPr txBox="1"/>
          <p:nvPr/>
        </p:nvSpPr>
        <p:spPr>
          <a:xfrm>
            <a:off x="1023838" y="3381972"/>
            <a:ext cx="15992423" cy="3074670"/>
          </a:xfrm>
          <a:prstGeom prst="rect">
            <a:avLst/>
          </a:prstGeom>
        </p:spPr>
        <p:txBody>
          <a:bodyPr lIns="0" tIns="0" rIns="0" bIns="0" rtlCol="0" anchor="t">
            <a:spAutoFit/>
          </a:bodyPr>
          <a:lstStyle/>
          <a:p>
            <a:pPr marL="712468" lvl="1" indent="-356234">
              <a:lnSpc>
                <a:spcPts val="4949"/>
              </a:lnSpc>
              <a:buFont typeface="Arial"/>
              <a:buChar char="•"/>
            </a:pPr>
            <a:r>
              <a:rPr lang="en-US" sz="3299">
                <a:solidFill>
                  <a:srgbClr val="191F2B"/>
                </a:solidFill>
                <a:latin typeface="Public Sans"/>
              </a:rPr>
              <a:t>Domain knowledge is important in solving NLP issues</a:t>
            </a:r>
          </a:p>
          <a:p>
            <a:pPr marL="712468" lvl="1" indent="-356234">
              <a:lnSpc>
                <a:spcPts val="4949"/>
              </a:lnSpc>
              <a:buFont typeface="Arial"/>
              <a:buChar char="•"/>
            </a:pPr>
            <a:r>
              <a:rPr lang="en-US" sz="3299">
                <a:solidFill>
                  <a:srgbClr val="191F2B"/>
                </a:solidFill>
                <a:latin typeface="Public Sans"/>
              </a:rPr>
              <a:t>PCA is really useful for multidimensional dataset</a:t>
            </a:r>
          </a:p>
          <a:p>
            <a:pPr marL="712468" lvl="1" indent="-356234">
              <a:lnSpc>
                <a:spcPts val="4949"/>
              </a:lnSpc>
              <a:buFont typeface="Arial"/>
              <a:buChar char="•"/>
            </a:pPr>
            <a:r>
              <a:rPr lang="en-US" sz="3299">
                <a:solidFill>
                  <a:srgbClr val="191F2B"/>
                </a:solidFill>
                <a:latin typeface="Public Sans"/>
              </a:rPr>
              <a:t>Trying various dataset with different preprocessing technique can have surprising results.</a:t>
            </a:r>
          </a:p>
          <a:p>
            <a:pPr marL="712468" lvl="1" indent="-356234" algn="l">
              <a:lnSpc>
                <a:spcPts val="4949"/>
              </a:lnSpc>
              <a:buFont typeface="Arial"/>
              <a:buChar char="•"/>
            </a:pPr>
            <a:r>
              <a:rPr lang="en-US" sz="3299">
                <a:solidFill>
                  <a:srgbClr val="191F2B"/>
                </a:solidFill>
                <a:latin typeface="Public Sans"/>
              </a:rPr>
              <a:t>Asking the right question drives you to the right path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603259" y="0"/>
            <a:ext cx="10684741" cy="10287000"/>
          </a:xfrm>
          <a:prstGeom prst="rect">
            <a:avLst/>
          </a:prstGeom>
          <a:solidFill>
            <a:srgbClr val="F8F8F8"/>
          </a:solidFill>
        </p:spPr>
      </p:sp>
      <p:pic>
        <p:nvPicPr>
          <p:cNvPr id="3" name="Picture 3"/>
          <p:cNvPicPr>
            <a:picLocks noChangeAspect="1"/>
          </p:cNvPicPr>
          <p:nvPr/>
        </p:nvPicPr>
        <p:blipFill>
          <a:blip r:embed="rId2"/>
          <a:srcRect r="12844"/>
          <a:stretch>
            <a:fillRect/>
          </a:stretch>
        </p:blipFill>
        <p:spPr>
          <a:xfrm>
            <a:off x="9222076" y="1439050"/>
            <a:ext cx="7447107" cy="4806334"/>
          </a:xfrm>
          <a:prstGeom prst="rect">
            <a:avLst/>
          </a:prstGeom>
        </p:spPr>
      </p:pic>
      <p:sp>
        <p:nvSpPr>
          <p:cNvPr id="4" name="TextBox 4"/>
          <p:cNvSpPr txBox="1"/>
          <p:nvPr/>
        </p:nvSpPr>
        <p:spPr>
          <a:xfrm>
            <a:off x="1028700" y="4478281"/>
            <a:ext cx="5178833" cy="1009650"/>
          </a:xfrm>
          <a:prstGeom prst="rect">
            <a:avLst/>
          </a:prstGeom>
        </p:spPr>
        <p:txBody>
          <a:bodyPr lIns="0" tIns="0" rIns="0" bIns="0" rtlCol="0" anchor="t">
            <a:spAutoFit/>
          </a:bodyPr>
          <a:lstStyle/>
          <a:p>
            <a:pPr marL="0" lvl="0" indent="0" algn="ctr">
              <a:lnSpc>
                <a:spcPts val="7800"/>
              </a:lnSpc>
              <a:spcBef>
                <a:spcPct val="0"/>
              </a:spcBef>
            </a:pPr>
            <a:r>
              <a:rPr lang="en-US" sz="6500">
                <a:solidFill>
                  <a:srgbClr val="2C6063"/>
                </a:solidFill>
                <a:latin typeface="Public Sans Bold"/>
              </a:rPr>
              <a:t>STABILITY</a:t>
            </a:r>
          </a:p>
        </p:txBody>
      </p:sp>
      <p:sp>
        <p:nvSpPr>
          <p:cNvPr id="5" name="TextBox 5"/>
          <p:cNvSpPr txBox="1"/>
          <p:nvPr/>
        </p:nvSpPr>
        <p:spPr>
          <a:xfrm>
            <a:off x="9222076" y="6875964"/>
            <a:ext cx="7447107" cy="1443990"/>
          </a:xfrm>
          <a:prstGeom prst="rect">
            <a:avLst/>
          </a:prstGeom>
        </p:spPr>
        <p:txBody>
          <a:bodyPr lIns="0" tIns="0" rIns="0" bIns="0" rtlCol="0" anchor="t">
            <a:spAutoFit/>
          </a:bodyPr>
          <a:lstStyle/>
          <a:p>
            <a:pPr algn="ctr">
              <a:lnSpc>
                <a:spcPts val="3899"/>
              </a:lnSpc>
            </a:pPr>
            <a:r>
              <a:rPr lang="en-US" sz="2599">
                <a:solidFill>
                  <a:srgbClr val="191F2B"/>
                </a:solidFill>
                <a:latin typeface="Public Sans"/>
              </a:rPr>
              <a:t>Any interruption to the production can lead to yield lost or quality issue, which eventually decrease the profit margin of each wafer.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9393D"/>
        </a:solidFill>
        <a:effectLst/>
      </p:bgPr>
    </p:bg>
    <p:spTree>
      <p:nvGrpSpPr>
        <p:cNvPr id="1" name=""/>
        <p:cNvGrpSpPr/>
        <p:nvPr/>
      </p:nvGrpSpPr>
      <p:grpSpPr>
        <a:xfrm>
          <a:off x="0" y="0"/>
          <a:ext cx="0" cy="0"/>
          <a:chOff x="0" y="0"/>
          <a:chExt cx="0" cy="0"/>
        </a:xfrm>
      </p:grpSpPr>
      <p:sp>
        <p:nvSpPr>
          <p:cNvPr id="2" name="AutoShape 2"/>
          <p:cNvSpPr/>
          <p:nvPr/>
        </p:nvSpPr>
        <p:spPr>
          <a:xfrm>
            <a:off x="0" y="0"/>
            <a:ext cx="7090020" cy="10287000"/>
          </a:xfrm>
          <a:prstGeom prst="rect">
            <a:avLst/>
          </a:prstGeom>
          <a:solidFill>
            <a:srgbClr val="2C6063"/>
          </a:solidFill>
        </p:spPr>
      </p:sp>
      <p:pic>
        <p:nvPicPr>
          <p:cNvPr id="3" name="Picture 3"/>
          <p:cNvPicPr>
            <a:picLocks noChangeAspect="1"/>
          </p:cNvPicPr>
          <p:nvPr/>
        </p:nvPicPr>
        <p:blipFill>
          <a:blip r:embed="rId2"/>
          <a:srcRect/>
          <a:stretch>
            <a:fillRect/>
          </a:stretch>
        </p:blipFill>
        <p:spPr>
          <a:xfrm>
            <a:off x="2101619" y="3290097"/>
            <a:ext cx="2886782" cy="2886782"/>
          </a:xfrm>
          <a:prstGeom prst="rect">
            <a:avLst/>
          </a:prstGeom>
        </p:spPr>
      </p:pic>
      <p:sp>
        <p:nvSpPr>
          <p:cNvPr id="4" name="TextBox 4"/>
          <p:cNvSpPr txBox="1"/>
          <p:nvPr/>
        </p:nvSpPr>
        <p:spPr>
          <a:xfrm>
            <a:off x="9144000" y="4219138"/>
            <a:ext cx="7059169" cy="1009650"/>
          </a:xfrm>
          <a:prstGeom prst="rect">
            <a:avLst/>
          </a:prstGeom>
        </p:spPr>
        <p:txBody>
          <a:bodyPr lIns="0" tIns="0" rIns="0" bIns="0" rtlCol="0" anchor="t">
            <a:spAutoFit/>
          </a:bodyPr>
          <a:lstStyle/>
          <a:p>
            <a:pPr marL="0" lvl="0" indent="0" algn="ctr">
              <a:lnSpc>
                <a:spcPts val="7800"/>
              </a:lnSpc>
              <a:spcBef>
                <a:spcPct val="0"/>
              </a:spcBef>
            </a:pPr>
            <a:r>
              <a:rPr lang="en-US" sz="6500" u="none">
                <a:solidFill>
                  <a:srgbClr val="FFFFFF"/>
                </a:solidFill>
                <a:latin typeface="Public Sans Bold"/>
              </a:rPr>
              <a:t>Thank you!</a:t>
            </a:r>
          </a:p>
        </p:txBody>
      </p:sp>
      <p:grpSp>
        <p:nvGrpSpPr>
          <p:cNvPr id="5" name="Group 5"/>
          <p:cNvGrpSpPr/>
          <p:nvPr/>
        </p:nvGrpSpPr>
        <p:grpSpPr>
          <a:xfrm>
            <a:off x="11418910" y="9526697"/>
            <a:ext cx="2509348" cy="506501"/>
            <a:chOff x="0" y="0"/>
            <a:chExt cx="3345797" cy="675335"/>
          </a:xfrm>
        </p:grpSpPr>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689117" cy="675335"/>
            </a:xfrm>
            <a:prstGeom prst="rect">
              <a:avLst/>
            </a:prstGeom>
          </p:spPr>
        </p:pic>
        <p:sp>
          <p:nvSpPr>
            <p:cNvPr id="7" name="TextBox 7"/>
            <p:cNvSpPr txBox="1"/>
            <p:nvPr/>
          </p:nvSpPr>
          <p:spPr>
            <a:xfrm>
              <a:off x="344559" y="124943"/>
              <a:ext cx="3001239" cy="415925"/>
            </a:xfrm>
            <a:prstGeom prst="rect">
              <a:avLst/>
            </a:prstGeom>
          </p:spPr>
          <p:txBody>
            <a:bodyPr lIns="0" tIns="0" rIns="0" bIns="0" rtlCol="0" anchor="t">
              <a:spAutoFit/>
            </a:bodyPr>
            <a:lstStyle/>
            <a:p>
              <a:pPr marL="0" lvl="0" indent="0" algn="ctr">
                <a:lnSpc>
                  <a:spcPts val="2400"/>
                </a:lnSpc>
                <a:spcBef>
                  <a:spcPct val="0"/>
                </a:spcBef>
              </a:pPr>
              <a:r>
                <a:rPr lang="en-US" sz="2000">
                  <a:solidFill>
                    <a:srgbClr val="FFFFFF"/>
                  </a:solidFill>
                  <a:latin typeface="Tex Gyre Bonum"/>
                </a:rPr>
                <a:t>kvtang1511</a:t>
              </a:r>
            </a:p>
          </p:txBody>
        </p:sp>
      </p:grpSp>
      <p:sp>
        <p:nvSpPr>
          <p:cNvPr id="8" name="TextBox 8"/>
          <p:cNvSpPr txBox="1"/>
          <p:nvPr/>
        </p:nvSpPr>
        <p:spPr>
          <a:xfrm>
            <a:off x="1462522" y="2305537"/>
            <a:ext cx="4164976" cy="619125"/>
          </a:xfrm>
          <a:prstGeom prst="rect">
            <a:avLst/>
          </a:prstGeom>
        </p:spPr>
        <p:txBody>
          <a:bodyPr lIns="0" tIns="0" rIns="0" bIns="0" rtlCol="0" anchor="t">
            <a:spAutoFit/>
          </a:bodyPr>
          <a:lstStyle/>
          <a:p>
            <a:pPr marL="0" lvl="0" indent="0" algn="ctr">
              <a:lnSpc>
                <a:spcPts val="2400"/>
              </a:lnSpc>
              <a:spcBef>
                <a:spcPct val="0"/>
              </a:spcBef>
            </a:pPr>
            <a:r>
              <a:rPr lang="en-US" sz="2000">
                <a:solidFill>
                  <a:srgbClr val="FFFFFF"/>
                </a:solidFill>
                <a:latin typeface="Tex Gyre Bonum"/>
              </a:rPr>
              <a:t>Scan here to view the source code for this project.</a:t>
            </a:r>
          </a:p>
        </p:txBody>
      </p:sp>
      <p:sp>
        <p:nvSpPr>
          <p:cNvPr id="9" name="TextBox 9"/>
          <p:cNvSpPr txBox="1"/>
          <p:nvPr/>
        </p:nvSpPr>
        <p:spPr>
          <a:xfrm>
            <a:off x="1945055" y="6602870"/>
            <a:ext cx="3199910" cy="457200"/>
          </a:xfrm>
          <a:prstGeom prst="rect">
            <a:avLst/>
          </a:prstGeom>
        </p:spPr>
        <p:txBody>
          <a:bodyPr lIns="0" tIns="0" rIns="0" bIns="0" rtlCol="0" anchor="t">
            <a:spAutoFit/>
          </a:bodyPr>
          <a:lstStyle/>
          <a:p>
            <a:pPr marL="0" lvl="0" indent="0" algn="ctr">
              <a:lnSpc>
                <a:spcPts val="1800"/>
              </a:lnSpc>
              <a:spcBef>
                <a:spcPct val="0"/>
              </a:spcBef>
            </a:pPr>
            <a:r>
              <a:rPr lang="en-US" sz="1500">
                <a:solidFill>
                  <a:srgbClr val="FFFFFF"/>
                </a:solidFill>
                <a:latin typeface="Tex Gyre Bonum"/>
              </a:rPr>
              <a:t>https://github.com/kvtang1511/log-file-analysis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3693097"/>
          </a:xfrm>
          <a:prstGeom prst="rect">
            <a:avLst/>
          </a:prstGeom>
          <a:solidFill>
            <a:srgbClr val="F8F8F8"/>
          </a:solidFill>
        </p:spPr>
      </p:sp>
      <p:pic>
        <p:nvPicPr>
          <p:cNvPr id="3" name="Picture 3"/>
          <p:cNvPicPr>
            <a:picLocks noChangeAspect="1"/>
          </p:cNvPicPr>
          <p:nvPr/>
        </p:nvPicPr>
        <p:blipFill>
          <a:blip r:embed="rId2"/>
          <a:srcRect/>
          <a:stretch>
            <a:fillRect/>
          </a:stretch>
        </p:blipFill>
        <p:spPr>
          <a:xfrm>
            <a:off x="6198540" y="4062156"/>
            <a:ext cx="5890920" cy="5196144"/>
          </a:xfrm>
          <a:prstGeom prst="rect">
            <a:avLst/>
          </a:prstGeom>
        </p:spPr>
      </p:pic>
      <p:grpSp>
        <p:nvGrpSpPr>
          <p:cNvPr id="4" name="Group 4"/>
          <p:cNvGrpSpPr/>
          <p:nvPr/>
        </p:nvGrpSpPr>
        <p:grpSpPr>
          <a:xfrm>
            <a:off x="1028700" y="613457"/>
            <a:ext cx="9920849" cy="2466182"/>
            <a:chOff x="0" y="0"/>
            <a:chExt cx="13227799" cy="3288243"/>
          </a:xfrm>
        </p:grpSpPr>
        <p:sp>
          <p:nvSpPr>
            <p:cNvPr id="5" name="TextBox 5"/>
            <p:cNvSpPr txBox="1"/>
            <p:nvPr/>
          </p:nvSpPr>
          <p:spPr>
            <a:xfrm>
              <a:off x="0" y="2170643"/>
              <a:ext cx="13227799" cy="1117600"/>
            </a:xfrm>
            <a:prstGeom prst="rect">
              <a:avLst/>
            </a:prstGeom>
          </p:spPr>
          <p:txBody>
            <a:bodyPr lIns="0" tIns="0" rIns="0" bIns="0" rtlCol="0" anchor="t">
              <a:spAutoFit/>
            </a:bodyPr>
            <a:lstStyle/>
            <a:p>
              <a:pPr marL="0" lvl="0" indent="0" algn="l">
                <a:lnSpc>
                  <a:spcPts val="3360"/>
                </a:lnSpc>
                <a:spcBef>
                  <a:spcPct val="0"/>
                </a:spcBef>
              </a:pPr>
              <a:r>
                <a:rPr lang="en-US" sz="2800" u="none">
                  <a:solidFill>
                    <a:srgbClr val="2C6063"/>
                  </a:solidFill>
                  <a:latin typeface="Tex Gyre Bonum"/>
                </a:rPr>
                <a:t>Minimizing the negative impact of incidents by restoring normal service operation as quickly as possible.</a:t>
              </a:r>
            </a:p>
          </p:txBody>
        </p:sp>
        <p:sp>
          <p:nvSpPr>
            <p:cNvPr id="6" name="TextBox 6"/>
            <p:cNvSpPr txBox="1"/>
            <p:nvPr/>
          </p:nvSpPr>
          <p:spPr>
            <a:xfrm>
              <a:off x="0" y="-19050"/>
              <a:ext cx="13227799" cy="1339850"/>
            </a:xfrm>
            <a:prstGeom prst="rect">
              <a:avLst/>
            </a:prstGeom>
          </p:spPr>
          <p:txBody>
            <a:bodyPr lIns="0" tIns="0" rIns="0" bIns="0" rtlCol="0" anchor="t">
              <a:spAutoFit/>
            </a:bodyPr>
            <a:lstStyle/>
            <a:p>
              <a:pPr marL="0" lvl="0" indent="0">
                <a:lnSpc>
                  <a:spcPts val="7800"/>
                </a:lnSpc>
                <a:spcBef>
                  <a:spcPct val="0"/>
                </a:spcBef>
              </a:pPr>
              <a:r>
                <a:rPr lang="en-US" sz="6500">
                  <a:solidFill>
                    <a:srgbClr val="191F2B"/>
                  </a:solidFill>
                  <a:latin typeface="Public Sans Bold"/>
                </a:rPr>
                <a:t>Incident Management </a:t>
              </a:r>
            </a:p>
          </p:txBody>
        </p:sp>
      </p:grpSp>
      <p:sp>
        <p:nvSpPr>
          <p:cNvPr id="7" name="TextBox 7"/>
          <p:cNvSpPr txBox="1"/>
          <p:nvPr/>
        </p:nvSpPr>
        <p:spPr>
          <a:xfrm>
            <a:off x="13902747" y="9330021"/>
            <a:ext cx="3356553" cy="371475"/>
          </a:xfrm>
          <a:prstGeom prst="rect">
            <a:avLst/>
          </a:prstGeom>
        </p:spPr>
        <p:txBody>
          <a:bodyPr lIns="0" tIns="0" rIns="0" bIns="0" rtlCol="0" anchor="t">
            <a:spAutoFit/>
          </a:bodyPr>
          <a:lstStyle/>
          <a:p>
            <a:pPr algn="r">
              <a:lnSpc>
                <a:spcPts val="3000"/>
              </a:lnSpc>
            </a:pPr>
            <a:r>
              <a:rPr lang="en-US" sz="2000" u="none">
                <a:solidFill>
                  <a:srgbClr val="FFFFFF"/>
                </a:solidFill>
                <a:latin typeface="Tex Gyre Bonum"/>
              </a:rPr>
              <a:t>Go Back to Agenda Page</a:t>
            </a:r>
          </a:p>
        </p:txBody>
      </p:sp>
      <p:sp>
        <p:nvSpPr>
          <p:cNvPr id="8" name="TextBox 8"/>
          <p:cNvSpPr txBox="1"/>
          <p:nvPr/>
        </p:nvSpPr>
        <p:spPr>
          <a:xfrm>
            <a:off x="1351344" y="9582433"/>
            <a:ext cx="2171105" cy="247650"/>
          </a:xfrm>
          <a:prstGeom prst="rect">
            <a:avLst/>
          </a:prstGeom>
        </p:spPr>
        <p:txBody>
          <a:bodyPr lIns="0" tIns="0" rIns="0" bIns="0" rtlCol="0" anchor="t">
            <a:spAutoFit/>
          </a:bodyPr>
          <a:lstStyle/>
          <a:p>
            <a:pPr algn="ctr">
              <a:lnSpc>
                <a:spcPts val="2040"/>
              </a:lnSpc>
              <a:spcBef>
                <a:spcPct val="0"/>
              </a:spcBef>
            </a:pPr>
            <a:r>
              <a:rPr lang="en-US" sz="1700">
                <a:solidFill>
                  <a:srgbClr val="000000"/>
                </a:solidFill>
                <a:latin typeface="Cerebri"/>
              </a:rPr>
              <a:t>Source: ITIL v4 (2019)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3693097"/>
          </a:xfrm>
          <a:prstGeom prst="rect">
            <a:avLst/>
          </a:prstGeom>
          <a:solidFill>
            <a:srgbClr val="F8F8F8"/>
          </a:solidFill>
        </p:spPr>
      </p:sp>
      <p:pic>
        <p:nvPicPr>
          <p:cNvPr id="3" name="Picture 3"/>
          <p:cNvPicPr>
            <a:picLocks noChangeAspect="1"/>
          </p:cNvPicPr>
          <p:nvPr/>
        </p:nvPicPr>
        <p:blipFill>
          <a:blip r:embed="rId2"/>
          <a:srcRect/>
          <a:stretch>
            <a:fillRect/>
          </a:stretch>
        </p:blipFill>
        <p:spPr>
          <a:xfrm>
            <a:off x="6198540" y="4062156"/>
            <a:ext cx="5890920" cy="5196144"/>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263653" y="6660228"/>
            <a:ext cx="3580146" cy="1490236"/>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9482489">
            <a:off x="12109696" y="6392683"/>
            <a:ext cx="1223009" cy="345500"/>
          </a:xfrm>
          <a:prstGeom prst="rect">
            <a:avLst/>
          </a:prstGeom>
        </p:spPr>
      </p:pic>
      <p:grpSp>
        <p:nvGrpSpPr>
          <p:cNvPr id="6" name="Group 6"/>
          <p:cNvGrpSpPr/>
          <p:nvPr/>
        </p:nvGrpSpPr>
        <p:grpSpPr>
          <a:xfrm>
            <a:off x="1028700" y="613457"/>
            <a:ext cx="9920849" cy="2466182"/>
            <a:chOff x="0" y="0"/>
            <a:chExt cx="13227799" cy="3288243"/>
          </a:xfrm>
        </p:grpSpPr>
        <p:sp>
          <p:nvSpPr>
            <p:cNvPr id="7" name="TextBox 7"/>
            <p:cNvSpPr txBox="1"/>
            <p:nvPr/>
          </p:nvSpPr>
          <p:spPr>
            <a:xfrm>
              <a:off x="0" y="2170643"/>
              <a:ext cx="13227799" cy="1117600"/>
            </a:xfrm>
            <a:prstGeom prst="rect">
              <a:avLst/>
            </a:prstGeom>
          </p:spPr>
          <p:txBody>
            <a:bodyPr lIns="0" tIns="0" rIns="0" bIns="0" rtlCol="0" anchor="t">
              <a:spAutoFit/>
            </a:bodyPr>
            <a:lstStyle/>
            <a:p>
              <a:pPr marL="0" lvl="0" indent="0" algn="l">
                <a:lnSpc>
                  <a:spcPts val="3360"/>
                </a:lnSpc>
                <a:spcBef>
                  <a:spcPct val="0"/>
                </a:spcBef>
              </a:pPr>
              <a:r>
                <a:rPr lang="en-US" sz="2800" u="none">
                  <a:solidFill>
                    <a:srgbClr val="2C6063"/>
                  </a:solidFill>
                  <a:latin typeface="Tex Gyre Bonum"/>
                </a:rPr>
                <a:t>Minimizing the negative impact of incidents by restoring normal service operation as quickly as possible.</a:t>
              </a:r>
            </a:p>
          </p:txBody>
        </p:sp>
        <p:sp>
          <p:nvSpPr>
            <p:cNvPr id="8" name="TextBox 8"/>
            <p:cNvSpPr txBox="1"/>
            <p:nvPr/>
          </p:nvSpPr>
          <p:spPr>
            <a:xfrm>
              <a:off x="0" y="-19050"/>
              <a:ext cx="13227799" cy="1339850"/>
            </a:xfrm>
            <a:prstGeom prst="rect">
              <a:avLst/>
            </a:prstGeom>
          </p:spPr>
          <p:txBody>
            <a:bodyPr lIns="0" tIns="0" rIns="0" bIns="0" rtlCol="0" anchor="t">
              <a:spAutoFit/>
            </a:bodyPr>
            <a:lstStyle/>
            <a:p>
              <a:pPr marL="0" lvl="0" indent="0">
                <a:lnSpc>
                  <a:spcPts val="7800"/>
                </a:lnSpc>
                <a:spcBef>
                  <a:spcPct val="0"/>
                </a:spcBef>
              </a:pPr>
              <a:r>
                <a:rPr lang="en-US" sz="6500">
                  <a:solidFill>
                    <a:srgbClr val="191F2B"/>
                  </a:solidFill>
                  <a:latin typeface="Public Sans Bold"/>
                </a:rPr>
                <a:t>Incident Management </a:t>
              </a:r>
            </a:p>
          </p:txBody>
        </p:sp>
      </p:grpSp>
      <p:sp>
        <p:nvSpPr>
          <p:cNvPr id="9" name="TextBox 9"/>
          <p:cNvSpPr txBox="1"/>
          <p:nvPr/>
        </p:nvSpPr>
        <p:spPr>
          <a:xfrm>
            <a:off x="13902747" y="9330021"/>
            <a:ext cx="3356553" cy="371475"/>
          </a:xfrm>
          <a:prstGeom prst="rect">
            <a:avLst/>
          </a:prstGeom>
        </p:spPr>
        <p:txBody>
          <a:bodyPr lIns="0" tIns="0" rIns="0" bIns="0" rtlCol="0" anchor="t">
            <a:spAutoFit/>
          </a:bodyPr>
          <a:lstStyle/>
          <a:p>
            <a:pPr algn="r">
              <a:lnSpc>
                <a:spcPts val="3000"/>
              </a:lnSpc>
            </a:pPr>
            <a:r>
              <a:rPr lang="en-US" sz="2000" u="none">
                <a:solidFill>
                  <a:srgbClr val="FFFFFF"/>
                </a:solidFill>
                <a:latin typeface="Tex Gyre Bonum"/>
              </a:rPr>
              <a:t>Go Back to Agenda Page</a:t>
            </a:r>
          </a:p>
        </p:txBody>
      </p:sp>
      <p:sp>
        <p:nvSpPr>
          <p:cNvPr id="10" name="TextBox 10"/>
          <p:cNvSpPr txBox="1"/>
          <p:nvPr/>
        </p:nvSpPr>
        <p:spPr>
          <a:xfrm>
            <a:off x="1351344" y="9582433"/>
            <a:ext cx="2171105" cy="247650"/>
          </a:xfrm>
          <a:prstGeom prst="rect">
            <a:avLst/>
          </a:prstGeom>
        </p:spPr>
        <p:txBody>
          <a:bodyPr lIns="0" tIns="0" rIns="0" bIns="0" rtlCol="0" anchor="t">
            <a:spAutoFit/>
          </a:bodyPr>
          <a:lstStyle/>
          <a:p>
            <a:pPr algn="ctr">
              <a:lnSpc>
                <a:spcPts val="2040"/>
              </a:lnSpc>
              <a:spcBef>
                <a:spcPct val="0"/>
              </a:spcBef>
            </a:pPr>
            <a:r>
              <a:rPr lang="en-US" sz="1700">
                <a:solidFill>
                  <a:srgbClr val="000000"/>
                </a:solidFill>
                <a:latin typeface="Cerebri"/>
              </a:rPr>
              <a:t>Source: ITIL v4 (2019) </a:t>
            </a:r>
          </a:p>
        </p:txBody>
      </p:sp>
      <p:sp>
        <p:nvSpPr>
          <p:cNvPr id="11" name="TextBox 11"/>
          <p:cNvSpPr txBox="1"/>
          <p:nvPr/>
        </p:nvSpPr>
        <p:spPr>
          <a:xfrm>
            <a:off x="12843800" y="6564068"/>
            <a:ext cx="4324945" cy="390246"/>
          </a:xfrm>
          <a:prstGeom prst="rect">
            <a:avLst/>
          </a:prstGeom>
        </p:spPr>
        <p:txBody>
          <a:bodyPr lIns="0" tIns="0" rIns="0" bIns="0" rtlCol="0" anchor="t">
            <a:spAutoFit/>
          </a:bodyPr>
          <a:lstStyle/>
          <a:p>
            <a:pPr algn="ctr">
              <a:lnSpc>
                <a:spcPts val="3165"/>
              </a:lnSpc>
            </a:pPr>
            <a:r>
              <a:rPr lang="en-US" sz="2260">
                <a:solidFill>
                  <a:srgbClr val="FF1616"/>
                </a:solidFill>
                <a:latin typeface="Intro Rust Bold"/>
              </a:rPr>
              <a:t>How can we speed up this?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7170" r="27977" b="433"/>
          <a:stretch>
            <a:fillRect/>
          </a:stretch>
        </p:blipFill>
        <p:spPr>
          <a:xfrm>
            <a:off x="14576340" y="1042850"/>
            <a:ext cx="3664852" cy="5423703"/>
          </a:xfrm>
          <a:prstGeom prst="rect">
            <a:avLst/>
          </a:prstGeom>
        </p:spPr>
      </p:pic>
      <p:pic>
        <p:nvPicPr>
          <p:cNvPr id="3" name="Picture 3"/>
          <p:cNvPicPr>
            <a:picLocks noChangeAspect="1"/>
          </p:cNvPicPr>
          <p:nvPr/>
        </p:nvPicPr>
        <p:blipFill>
          <a:blip r:embed="rId3"/>
          <a:srcRect l="18303" r="36058"/>
          <a:stretch>
            <a:fillRect/>
          </a:stretch>
        </p:blipFill>
        <p:spPr>
          <a:xfrm>
            <a:off x="10461540" y="1042850"/>
            <a:ext cx="3711768" cy="5423703"/>
          </a:xfrm>
          <a:prstGeom prst="rect">
            <a:avLst/>
          </a:prstGeom>
        </p:spPr>
      </p:pic>
      <p:pic>
        <p:nvPicPr>
          <p:cNvPr id="4" name="Picture 4"/>
          <p:cNvPicPr>
            <a:picLocks noChangeAspect="1"/>
          </p:cNvPicPr>
          <p:nvPr/>
        </p:nvPicPr>
        <p:blipFill>
          <a:blip r:embed="rId4"/>
          <a:srcRect l="43" r="29436"/>
          <a:stretch>
            <a:fillRect/>
          </a:stretch>
        </p:blipFill>
        <p:spPr>
          <a:xfrm>
            <a:off x="6346740" y="1042850"/>
            <a:ext cx="3711660" cy="5423703"/>
          </a:xfrm>
          <a:prstGeom prst="rect">
            <a:avLst/>
          </a:prstGeom>
        </p:spPr>
      </p:pic>
      <p:grpSp>
        <p:nvGrpSpPr>
          <p:cNvPr id="5" name="Group 5"/>
          <p:cNvGrpSpPr/>
          <p:nvPr/>
        </p:nvGrpSpPr>
        <p:grpSpPr>
          <a:xfrm>
            <a:off x="6346740" y="7186016"/>
            <a:ext cx="3711660" cy="2223863"/>
            <a:chOff x="0" y="0"/>
            <a:chExt cx="4948880" cy="2965151"/>
          </a:xfrm>
        </p:grpSpPr>
        <p:sp>
          <p:nvSpPr>
            <p:cNvPr id="6" name="TextBox 6"/>
            <p:cNvSpPr txBox="1"/>
            <p:nvPr/>
          </p:nvSpPr>
          <p:spPr>
            <a:xfrm>
              <a:off x="0" y="0"/>
              <a:ext cx="4948880" cy="558800"/>
            </a:xfrm>
            <a:prstGeom prst="rect">
              <a:avLst/>
            </a:prstGeom>
          </p:spPr>
          <p:txBody>
            <a:bodyPr lIns="0" tIns="0" rIns="0" bIns="0" rtlCol="0" anchor="t">
              <a:spAutoFit/>
            </a:bodyPr>
            <a:lstStyle/>
            <a:p>
              <a:pPr marL="0" lvl="0" indent="0">
                <a:lnSpc>
                  <a:spcPts val="3360"/>
                </a:lnSpc>
                <a:spcBef>
                  <a:spcPct val="0"/>
                </a:spcBef>
              </a:pPr>
              <a:r>
                <a:rPr lang="en-US" sz="2800">
                  <a:solidFill>
                    <a:srgbClr val="2C6063"/>
                  </a:solidFill>
                  <a:latin typeface="Tex Gyre Bonum"/>
                </a:rPr>
                <a:t>Equipment Issue</a:t>
              </a:r>
            </a:p>
          </p:txBody>
        </p:sp>
        <p:sp>
          <p:nvSpPr>
            <p:cNvPr id="7" name="TextBox 7"/>
            <p:cNvSpPr txBox="1"/>
            <p:nvPr/>
          </p:nvSpPr>
          <p:spPr>
            <a:xfrm>
              <a:off x="0" y="899707"/>
              <a:ext cx="4948880" cy="2065443"/>
            </a:xfrm>
            <a:prstGeom prst="rect">
              <a:avLst/>
            </a:prstGeom>
          </p:spPr>
          <p:txBody>
            <a:bodyPr lIns="0" tIns="0" rIns="0" bIns="0" rtlCol="0" anchor="t">
              <a:spAutoFit/>
            </a:bodyPr>
            <a:lstStyle/>
            <a:p>
              <a:pPr marL="0" lvl="0" indent="0">
                <a:lnSpc>
                  <a:spcPts val="3079"/>
                </a:lnSpc>
              </a:pPr>
              <a:r>
                <a:rPr lang="en-US" sz="2199">
                  <a:solidFill>
                    <a:srgbClr val="191F2B"/>
                  </a:solidFill>
                  <a:latin typeface="Public Sans"/>
                </a:rPr>
                <a:t>Old equipments might lost communications from time to time, thus didn't provide us the current status.</a:t>
              </a:r>
            </a:p>
          </p:txBody>
        </p:sp>
      </p:grpSp>
      <p:grpSp>
        <p:nvGrpSpPr>
          <p:cNvPr id="8" name="Group 8"/>
          <p:cNvGrpSpPr/>
          <p:nvPr/>
        </p:nvGrpSpPr>
        <p:grpSpPr>
          <a:xfrm>
            <a:off x="10461540" y="7186016"/>
            <a:ext cx="3484291" cy="1833338"/>
            <a:chOff x="0" y="0"/>
            <a:chExt cx="4645721" cy="2444451"/>
          </a:xfrm>
        </p:grpSpPr>
        <p:sp>
          <p:nvSpPr>
            <p:cNvPr id="9" name="TextBox 9"/>
            <p:cNvSpPr txBox="1"/>
            <p:nvPr/>
          </p:nvSpPr>
          <p:spPr>
            <a:xfrm>
              <a:off x="0" y="0"/>
              <a:ext cx="4645721" cy="558800"/>
            </a:xfrm>
            <a:prstGeom prst="rect">
              <a:avLst/>
            </a:prstGeom>
          </p:spPr>
          <p:txBody>
            <a:bodyPr lIns="0" tIns="0" rIns="0" bIns="0" rtlCol="0" anchor="t">
              <a:spAutoFit/>
            </a:bodyPr>
            <a:lstStyle/>
            <a:p>
              <a:pPr marL="0" lvl="0" indent="0">
                <a:lnSpc>
                  <a:spcPts val="3360"/>
                </a:lnSpc>
                <a:spcBef>
                  <a:spcPct val="0"/>
                </a:spcBef>
              </a:pPr>
              <a:r>
                <a:rPr lang="en-US" sz="2800">
                  <a:solidFill>
                    <a:srgbClr val="2C6063"/>
                  </a:solidFill>
                  <a:latin typeface="Tex Gyre Bonum"/>
                </a:rPr>
                <a:t>Handling Procedure</a:t>
              </a:r>
            </a:p>
          </p:txBody>
        </p:sp>
        <p:sp>
          <p:nvSpPr>
            <p:cNvPr id="10" name="TextBox 10"/>
            <p:cNvSpPr txBox="1"/>
            <p:nvPr/>
          </p:nvSpPr>
          <p:spPr>
            <a:xfrm>
              <a:off x="0" y="899707"/>
              <a:ext cx="4645721" cy="1544743"/>
            </a:xfrm>
            <a:prstGeom prst="rect">
              <a:avLst/>
            </a:prstGeom>
          </p:spPr>
          <p:txBody>
            <a:bodyPr lIns="0" tIns="0" rIns="0" bIns="0" rtlCol="0" anchor="t">
              <a:spAutoFit/>
            </a:bodyPr>
            <a:lstStyle/>
            <a:p>
              <a:pPr marL="0" lvl="0" indent="0">
                <a:lnSpc>
                  <a:spcPts val="3079"/>
                </a:lnSpc>
              </a:pPr>
              <a:r>
                <a:rPr lang="en-US" sz="2199">
                  <a:solidFill>
                    <a:srgbClr val="191F2B"/>
                  </a:solidFill>
                  <a:latin typeface="Public Sans"/>
                </a:rPr>
                <a:t>Operators did not follow the procedure and mishandle the process.</a:t>
              </a:r>
            </a:p>
          </p:txBody>
        </p:sp>
      </p:grpSp>
      <p:grpSp>
        <p:nvGrpSpPr>
          <p:cNvPr id="11" name="Group 11"/>
          <p:cNvGrpSpPr/>
          <p:nvPr/>
        </p:nvGrpSpPr>
        <p:grpSpPr>
          <a:xfrm>
            <a:off x="14576340" y="7186016"/>
            <a:ext cx="3272041" cy="2223863"/>
            <a:chOff x="0" y="0"/>
            <a:chExt cx="4362721" cy="2965151"/>
          </a:xfrm>
        </p:grpSpPr>
        <p:sp>
          <p:nvSpPr>
            <p:cNvPr id="12" name="TextBox 12"/>
            <p:cNvSpPr txBox="1"/>
            <p:nvPr/>
          </p:nvSpPr>
          <p:spPr>
            <a:xfrm>
              <a:off x="0" y="0"/>
              <a:ext cx="4362721" cy="558800"/>
            </a:xfrm>
            <a:prstGeom prst="rect">
              <a:avLst/>
            </a:prstGeom>
          </p:spPr>
          <p:txBody>
            <a:bodyPr lIns="0" tIns="0" rIns="0" bIns="0" rtlCol="0" anchor="t">
              <a:spAutoFit/>
            </a:bodyPr>
            <a:lstStyle/>
            <a:p>
              <a:pPr marL="0" lvl="0" indent="0">
                <a:lnSpc>
                  <a:spcPts val="3360"/>
                </a:lnSpc>
                <a:spcBef>
                  <a:spcPct val="0"/>
                </a:spcBef>
              </a:pPr>
              <a:r>
                <a:rPr lang="en-US" sz="2800">
                  <a:solidFill>
                    <a:srgbClr val="2C6063"/>
                  </a:solidFill>
                  <a:latin typeface="Tex Gyre Bonum"/>
                </a:rPr>
                <a:t>System Error</a:t>
              </a:r>
            </a:p>
          </p:txBody>
        </p:sp>
        <p:sp>
          <p:nvSpPr>
            <p:cNvPr id="13" name="TextBox 13"/>
            <p:cNvSpPr txBox="1"/>
            <p:nvPr/>
          </p:nvSpPr>
          <p:spPr>
            <a:xfrm>
              <a:off x="0" y="899707"/>
              <a:ext cx="4362721" cy="2065443"/>
            </a:xfrm>
            <a:prstGeom prst="rect">
              <a:avLst/>
            </a:prstGeom>
          </p:spPr>
          <p:txBody>
            <a:bodyPr lIns="0" tIns="0" rIns="0" bIns="0" rtlCol="0" anchor="t">
              <a:spAutoFit/>
            </a:bodyPr>
            <a:lstStyle/>
            <a:p>
              <a:pPr marL="0" lvl="0" indent="0">
                <a:lnSpc>
                  <a:spcPts val="3079"/>
                </a:lnSpc>
              </a:pPr>
              <a:r>
                <a:rPr lang="en-US" sz="2199">
                  <a:solidFill>
                    <a:srgbClr val="191F2B"/>
                  </a:solidFill>
                  <a:latin typeface="Public Sans"/>
                </a:rPr>
                <a:t>Configuration in system set up wrongly, or an update/patch has introduce a new bug.</a:t>
              </a:r>
            </a:p>
          </p:txBody>
        </p:sp>
      </p:grpSp>
      <p:sp>
        <p:nvSpPr>
          <p:cNvPr id="14" name="TextBox 14"/>
          <p:cNvSpPr txBox="1"/>
          <p:nvPr/>
        </p:nvSpPr>
        <p:spPr>
          <a:xfrm>
            <a:off x="1028700" y="1009650"/>
            <a:ext cx="5101687" cy="1847850"/>
          </a:xfrm>
          <a:prstGeom prst="rect">
            <a:avLst/>
          </a:prstGeom>
        </p:spPr>
        <p:txBody>
          <a:bodyPr lIns="0" tIns="0" rIns="0" bIns="0" rtlCol="0" anchor="t">
            <a:spAutoFit/>
          </a:bodyPr>
          <a:lstStyle/>
          <a:p>
            <a:pPr>
              <a:lnSpc>
                <a:spcPts val="7200"/>
              </a:lnSpc>
            </a:pPr>
            <a:r>
              <a:rPr lang="en-US" sz="6000">
                <a:solidFill>
                  <a:srgbClr val="2C6063"/>
                </a:solidFill>
                <a:latin typeface="Public Sans Bold"/>
              </a:rPr>
              <a:t>Potential</a:t>
            </a:r>
          </a:p>
          <a:p>
            <a:pPr marL="0" lvl="0" indent="0">
              <a:lnSpc>
                <a:spcPts val="7200"/>
              </a:lnSpc>
              <a:spcBef>
                <a:spcPct val="0"/>
              </a:spcBef>
            </a:pPr>
            <a:r>
              <a:rPr lang="en-US" sz="6000">
                <a:solidFill>
                  <a:srgbClr val="2C6063"/>
                </a:solidFill>
                <a:latin typeface="Public Sans Bold"/>
              </a:rPr>
              <a:t>Root Cause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15107">
            <a:off x="6434667" y="7249185"/>
            <a:ext cx="5418667" cy="0"/>
          </a:xfrm>
          <a:prstGeom prst="line">
            <a:avLst/>
          </a:prstGeom>
          <a:ln w="47625" cap="rnd">
            <a:solidFill>
              <a:srgbClr val="000000"/>
            </a:solidFill>
            <a:prstDash val="sysDot"/>
            <a:headEnd type="none" w="sm" len="sm"/>
            <a:tailEnd type="none" w="sm" len="sm"/>
          </a:ln>
        </p:spPr>
      </p:sp>
      <p:grpSp>
        <p:nvGrpSpPr>
          <p:cNvPr id="3" name="Group 3"/>
          <p:cNvGrpSpPr/>
          <p:nvPr/>
        </p:nvGrpSpPr>
        <p:grpSpPr>
          <a:xfrm>
            <a:off x="2902435" y="4563586"/>
            <a:ext cx="4371040" cy="4371040"/>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C7D0D8"/>
            </a:solidFill>
          </p:spPr>
        </p:sp>
      </p:grpSp>
      <p:grpSp>
        <p:nvGrpSpPr>
          <p:cNvPr id="5" name="Group 5"/>
          <p:cNvGrpSpPr/>
          <p:nvPr/>
        </p:nvGrpSpPr>
        <p:grpSpPr>
          <a:xfrm>
            <a:off x="3923892" y="1978215"/>
            <a:ext cx="10440216" cy="1745967"/>
            <a:chOff x="0" y="0"/>
            <a:chExt cx="13920288" cy="2327956"/>
          </a:xfrm>
        </p:grpSpPr>
        <p:sp>
          <p:nvSpPr>
            <p:cNvPr id="6" name="TextBox 6"/>
            <p:cNvSpPr txBox="1"/>
            <p:nvPr/>
          </p:nvSpPr>
          <p:spPr>
            <a:xfrm>
              <a:off x="0" y="1726610"/>
              <a:ext cx="13920288" cy="601345"/>
            </a:xfrm>
            <a:prstGeom prst="rect">
              <a:avLst/>
            </a:prstGeom>
          </p:spPr>
          <p:txBody>
            <a:bodyPr lIns="0" tIns="0" rIns="0" bIns="0" rtlCol="0" anchor="t">
              <a:spAutoFit/>
            </a:bodyPr>
            <a:lstStyle/>
            <a:p>
              <a:pPr algn="ctr">
                <a:lnSpc>
                  <a:spcPts val="3899"/>
                </a:lnSpc>
              </a:pPr>
              <a:r>
                <a:rPr lang="en-US" sz="2599">
                  <a:solidFill>
                    <a:srgbClr val="191F2B"/>
                  </a:solidFill>
                  <a:latin typeface="Public Sans"/>
                </a:rPr>
                <a:t>Have additional logging that won't usually apear</a:t>
              </a:r>
            </a:p>
          </p:txBody>
        </p:sp>
        <p:sp>
          <p:nvSpPr>
            <p:cNvPr id="7" name="TextBox 7"/>
            <p:cNvSpPr txBox="1"/>
            <p:nvPr/>
          </p:nvSpPr>
          <p:spPr>
            <a:xfrm>
              <a:off x="0" y="-19050"/>
              <a:ext cx="13920288" cy="1339850"/>
            </a:xfrm>
            <a:prstGeom prst="rect">
              <a:avLst/>
            </a:prstGeom>
          </p:spPr>
          <p:txBody>
            <a:bodyPr lIns="0" tIns="0" rIns="0" bIns="0" rtlCol="0" anchor="t">
              <a:spAutoFit/>
            </a:bodyPr>
            <a:lstStyle/>
            <a:p>
              <a:pPr marL="0" lvl="0" indent="0" algn="ctr">
                <a:lnSpc>
                  <a:spcPts val="7800"/>
                </a:lnSpc>
                <a:spcBef>
                  <a:spcPct val="0"/>
                </a:spcBef>
              </a:pPr>
              <a:r>
                <a:rPr lang="en-US" sz="6500">
                  <a:solidFill>
                    <a:srgbClr val="2C6063"/>
                  </a:solidFill>
                  <a:latin typeface="Public Sans Bold"/>
                </a:rPr>
                <a:t>One Thing In Common</a:t>
              </a:r>
            </a:p>
          </p:txBody>
        </p:sp>
      </p:grpSp>
      <p:sp>
        <p:nvSpPr>
          <p:cNvPr id="8" name="TextBox 8"/>
          <p:cNvSpPr txBox="1"/>
          <p:nvPr/>
        </p:nvSpPr>
        <p:spPr>
          <a:xfrm>
            <a:off x="4462698" y="9229935"/>
            <a:ext cx="1333263" cy="500137"/>
          </a:xfrm>
          <a:prstGeom prst="rect">
            <a:avLst/>
          </a:prstGeom>
        </p:spPr>
        <p:txBody>
          <a:bodyPr wrap="square" lIns="0" tIns="0" rIns="0" bIns="0" rtlCol="0" anchor="t">
            <a:spAutoFit/>
          </a:bodyPr>
          <a:lstStyle/>
          <a:p>
            <a:pPr algn="ctr">
              <a:lnSpc>
                <a:spcPts val="4200"/>
              </a:lnSpc>
            </a:pPr>
            <a:r>
              <a:rPr lang="en-US" sz="3000" dirty="0">
                <a:solidFill>
                  <a:srgbClr val="000000"/>
                </a:solidFill>
                <a:latin typeface="Intro Rust"/>
              </a:rPr>
              <a:t>Usual</a:t>
            </a:r>
          </a:p>
        </p:txBody>
      </p:sp>
      <p:sp>
        <p:nvSpPr>
          <p:cNvPr id="9" name="TextBox 9"/>
          <p:cNvSpPr txBox="1"/>
          <p:nvPr/>
        </p:nvSpPr>
        <p:spPr>
          <a:xfrm>
            <a:off x="12178588" y="9229935"/>
            <a:ext cx="1946986" cy="500137"/>
          </a:xfrm>
          <a:prstGeom prst="rect">
            <a:avLst/>
          </a:prstGeom>
        </p:spPr>
        <p:txBody>
          <a:bodyPr wrap="square" lIns="0" tIns="0" rIns="0" bIns="0" rtlCol="0" anchor="t">
            <a:spAutoFit/>
          </a:bodyPr>
          <a:lstStyle/>
          <a:p>
            <a:pPr algn="ctr">
              <a:lnSpc>
                <a:spcPts val="4200"/>
              </a:lnSpc>
            </a:pPr>
            <a:r>
              <a:rPr lang="en-US" sz="3000" dirty="0">
                <a:solidFill>
                  <a:srgbClr val="000000"/>
                </a:solidFill>
                <a:latin typeface="Intro Rust"/>
              </a:rPr>
              <a:t>Unusual</a:t>
            </a:r>
          </a:p>
        </p:txBody>
      </p:sp>
      <p:grpSp>
        <p:nvGrpSpPr>
          <p:cNvPr id="10" name="Group 10"/>
          <p:cNvGrpSpPr/>
          <p:nvPr/>
        </p:nvGrpSpPr>
        <p:grpSpPr>
          <a:xfrm>
            <a:off x="10893419" y="4563586"/>
            <a:ext cx="4371040" cy="437104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C7D0D8"/>
            </a:solidFill>
          </p:spPr>
        </p:sp>
      </p:grpSp>
      <p:sp>
        <p:nvSpPr>
          <p:cNvPr id="12" name="TextBox 12"/>
          <p:cNvSpPr txBox="1"/>
          <p:nvPr/>
        </p:nvSpPr>
        <p:spPr>
          <a:xfrm>
            <a:off x="3210474" y="4839811"/>
            <a:ext cx="3754961" cy="3302635"/>
          </a:xfrm>
          <a:prstGeom prst="rect">
            <a:avLst/>
          </a:prstGeom>
        </p:spPr>
        <p:txBody>
          <a:bodyPr lIns="0" tIns="0" rIns="0" bIns="0" rtlCol="0" anchor="t">
            <a:spAutoFit/>
          </a:bodyPr>
          <a:lstStyle/>
          <a:p>
            <a:pPr algn="just">
              <a:lnSpc>
                <a:spcPts val="2239"/>
              </a:lnSpc>
            </a:pPr>
            <a:r>
              <a:rPr lang="en-US" sz="1599">
                <a:solidFill>
                  <a:srgbClr val="000000"/>
                </a:solidFill>
                <a:latin typeface="Open Sans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13" name="TextBox 13"/>
          <p:cNvSpPr txBox="1"/>
          <p:nvPr/>
        </p:nvSpPr>
        <p:spPr>
          <a:xfrm>
            <a:off x="11201458" y="4839811"/>
            <a:ext cx="3754961" cy="3578860"/>
          </a:xfrm>
          <a:prstGeom prst="rect">
            <a:avLst/>
          </a:prstGeom>
        </p:spPr>
        <p:txBody>
          <a:bodyPr lIns="0" tIns="0" rIns="0" bIns="0" rtlCol="0" anchor="t">
            <a:spAutoFit/>
          </a:bodyPr>
          <a:lstStyle/>
          <a:p>
            <a:pPr algn="just">
              <a:lnSpc>
                <a:spcPts val="2239"/>
              </a:lnSpc>
            </a:pPr>
            <a:r>
              <a:rPr lang="en-US" sz="1599">
                <a:solidFill>
                  <a:srgbClr val="000000"/>
                </a:solidFill>
                <a:latin typeface="Open Sans Light"/>
              </a:rPr>
              <a:t>Lorem ipsum dolor sit amet, consectetur adipiscing elit, sed do eiusmod tempor incididunt ut labore et dolore magna aliqua. Ut enim ad minim veniam, quis nostrud exercitation ullamco laboris nisi ut aliquip ex ea commodo consequat. </a:t>
            </a:r>
            <a:r>
              <a:rPr lang="en-US" sz="1599">
                <a:solidFill>
                  <a:srgbClr val="FF1616"/>
                </a:solidFill>
                <a:latin typeface="Open Sans Light"/>
              </a:rPr>
              <a:t>Bella ciao bella ciao bella ciao ciao ciao.</a:t>
            </a:r>
            <a:r>
              <a:rPr lang="en-US" sz="1599">
                <a:solidFill>
                  <a:srgbClr val="000000"/>
                </a:solidFill>
                <a:latin typeface="Open Sans Light"/>
              </a:rPr>
              <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835826" y="0"/>
            <a:ext cx="8452174" cy="10287000"/>
          </a:xfrm>
          <a:prstGeom prst="rect">
            <a:avLst/>
          </a:prstGeom>
          <a:solidFill>
            <a:srgbClr val="F8F8F8"/>
          </a:solidFill>
        </p:spPr>
      </p:sp>
      <p:grpSp>
        <p:nvGrpSpPr>
          <p:cNvPr id="3" name="Group 3"/>
          <p:cNvGrpSpPr/>
          <p:nvPr/>
        </p:nvGrpSpPr>
        <p:grpSpPr>
          <a:xfrm>
            <a:off x="11876393" y="772460"/>
            <a:ext cx="4371040" cy="4371040"/>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C7D0D8"/>
            </a:solidFill>
          </p:spPr>
        </p:sp>
      </p:grpSp>
      <p:pic>
        <p:nvPicPr>
          <p:cNvPr id="5" name="Picture 5"/>
          <p:cNvPicPr>
            <a:picLocks noChangeAspect="1"/>
          </p:cNvPicPr>
          <p:nvPr/>
        </p:nvPicPr>
        <p:blipFill>
          <a:blip r:embed="rId2"/>
          <a:srcRect l="17726" t="12130"/>
          <a:stretch>
            <a:fillRect/>
          </a:stretch>
        </p:blipFill>
        <p:spPr>
          <a:xfrm>
            <a:off x="13677186" y="5385454"/>
            <a:ext cx="774094" cy="1320146"/>
          </a:xfrm>
          <a:prstGeom prst="rect">
            <a:avLst/>
          </a:prstGeom>
        </p:spPr>
      </p:pic>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783498" y="6972292"/>
            <a:ext cx="4556829" cy="2866280"/>
          </a:xfrm>
          <a:prstGeom prst="rect">
            <a:avLst/>
          </a:prstGeom>
        </p:spPr>
      </p:pic>
      <p:grpSp>
        <p:nvGrpSpPr>
          <p:cNvPr id="7" name="Group 7"/>
          <p:cNvGrpSpPr/>
          <p:nvPr/>
        </p:nvGrpSpPr>
        <p:grpSpPr>
          <a:xfrm>
            <a:off x="1028700" y="6705600"/>
            <a:ext cx="7972275" cy="2466182"/>
            <a:chOff x="0" y="0"/>
            <a:chExt cx="10629700" cy="3288243"/>
          </a:xfrm>
        </p:grpSpPr>
        <p:sp>
          <p:nvSpPr>
            <p:cNvPr id="8" name="TextBox 8"/>
            <p:cNvSpPr txBox="1"/>
            <p:nvPr/>
          </p:nvSpPr>
          <p:spPr>
            <a:xfrm>
              <a:off x="0" y="2170643"/>
              <a:ext cx="10629700" cy="1117600"/>
            </a:xfrm>
            <a:prstGeom prst="rect">
              <a:avLst/>
            </a:prstGeom>
          </p:spPr>
          <p:txBody>
            <a:bodyPr lIns="0" tIns="0" rIns="0" bIns="0" rtlCol="0" anchor="t">
              <a:spAutoFit/>
            </a:bodyPr>
            <a:lstStyle/>
            <a:p>
              <a:pPr marL="0" lvl="0" indent="0" algn="l">
                <a:lnSpc>
                  <a:spcPts val="3360"/>
                </a:lnSpc>
                <a:spcBef>
                  <a:spcPct val="0"/>
                </a:spcBef>
              </a:pPr>
              <a:r>
                <a:rPr lang="en-US" sz="2800">
                  <a:solidFill>
                    <a:srgbClr val="2C6063"/>
                  </a:solidFill>
                  <a:latin typeface="Tex Gyre Bonum"/>
                </a:rPr>
                <a:t>Build a model that is able to show the most uncommon sentence in the whole logging.</a:t>
              </a:r>
            </a:p>
          </p:txBody>
        </p:sp>
        <p:sp>
          <p:nvSpPr>
            <p:cNvPr id="9" name="TextBox 9"/>
            <p:cNvSpPr txBox="1"/>
            <p:nvPr/>
          </p:nvSpPr>
          <p:spPr>
            <a:xfrm>
              <a:off x="0" y="-19050"/>
              <a:ext cx="10629700" cy="1339850"/>
            </a:xfrm>
            <a:prstGeom prst="rect">
              <a:avLst/>
            </a:prstGeom>
          </p:spPr>
          <p:txBody>
            <a:bodyPr lIns="0" tIns="0" rIns="0" bIns="0" rtlCol="0" anchor="t">
              <a:spAutoFit/>
            </a:bodyPr>
            <a:lstStyle/>
            <a:p>
              <a:pPr marL="0" lvl="0" indent="0">
                <a:lnSpc>
                  <a:spcPts val="7800"/>
                </a:lnSpc>
                <a:spcBef>
                  <a:spcPct val="0"/>
                </a:spcBef>
              </a:pPr>
              <a:r>
                <a:rPr lang="en-US" sz="6500">
                  <a:solidFill>
                    <a:srgbClr val="191F2B"/>
                  </a:solidFill>
                  <a:latin typeface="Public Sans Bold"/>
                </a:rPr>
                <a:t>Motives</a:t>
              </a:r>
            </a:p>
          </p:txBody>
        </p:sp>
      </p:grpSp>
      <p:sp>
        <p:nvSpPr>
          <p:cNvPr id="10" name="TextBox 10"/>
          <p:cNvSpPr txBox="1"/>
          <p:nvPr/>
        </p:nvSpPr>
        <p:spPr>
          <a:xfrm>
            <a:off x="12184432" y="1048685"/>
            <a:ext cx="3754961" cy="3578860"/>
          </a:xfrm>
          <a:prstGeom prst="rect">
            <a:avLst/>
          </a:prstGeom>
        </p:spPr>
        <p:txBody>
          <a:bodyPr lIns="0" tIns="0" rIns="0" bIns="0" rtlCol="0" anchor="t">
            <a:spAutoFit/>
          </a:bodyPr>
          <a:lstStyle/>
          <a:p>
            <a:pPr algn="just">
              <a:lnSpc>
                <a:spcPts val="2239"/>
              </a:lnSpc>
            </a:pPr>
            <a:r>
              <a:rPr lang="en-US" sz="1599">
                <a:solidFill>
                  <a:srgbClr val="000000"/>
                </a:solidFill>
                <a:latin typeface="Open Sans Light"/>
              </a:rPr>
              <a:t>Lorem ipsum dolor sit amet, consectetur adipiscing elit, sed do eiusmod tempor incididunt ut labore et dolore magna aliqua. Ut enim ad minim veniam, quis nostrud exercitation ullamco laboris nisi ut aliquip ex ea commodo consequat. </a:t>
            </a:r>
            <a:r>
              <a:rPr lang="en-US" sz="1599">
                <a:solidFill>
                  <a:srgbClr val="FF1616"/>
                </a:solidFill>
                <a:latin typeface="Open Sans Light"/>
              </a:rPr>
              <a:t>Bella ciao bella ciao bella ciao ciao ciao. </a:t>
            </a:r>
            <a:r>
              <a:rPr lang="en-US" sz="1599">
                <a:solidFill>
                  <a:srgbClr val="000000"/>
                </a:solidFill>
                <a:latin typeface="Open Sans Light"/>
              </a:rPr>
              <a:t>Duis aute irure dolor in reprehenderit in voluptate velit esse cillum dolore eu fugiat nulla pariatur. Excepteur sint occaecat cupidatat non proident, sunt in culpa qui officia deserunt mollit anim id est laborum.</a:t>
            </a:r>
          </a:p>
        </p:txBody>
      </p:sp>
      <p:sp>
        <p:nvSpPr>
          <p:cNvPr id="11" name="TextBox 11"/>
          <p:cNvSpPr txBox="1"/>
          <p:nvPr/>
        </p:nvSpPr>
        <p:spPr>
          <a:xfrm>
            <a:off x="12344722" y="8086345"/>
            <a:ext cx="3594671" cy="647700"/>
          </a:xfrm>
          <a:prstGeom prst="rect">
            <a:avLst/>
          </a:prstGeom>
        </p:spPr>
        <p:txBody>
          <a:bodyPr lIns="0" tIns="0" rIns="0" bIns="0" rtlCol="0" anchor="t">
            <a:spAutoFit/>
          </a:bodyPr>
          <a:lstStyle/>
          <a:p>
            <a:pPr marL="323848" lvl="1" indent="-161924">
              <a:lnSpc>
                <a:spcPts val="1799"/>
              </a:lnSpc>
              <a:buFont typeface="Arial"/>
              <a:buChar char="•"/>
            </a:pPr>
            <a:r>
              <a:rPr lang="en-US" sz="1499">
                <a:solidFill>
                  <a:srgbClr val="2C6063"/>
                </a:solidFill>
                <a:latin typeface="Tex Gyre Bonum"/>
              </a:rPr>
              <a:t>Bella ciao bella ciao bella ciao ciao</a:t>
            </a:r>
          </a:p>
          <a:p>
            <a:pPr marL="323848" lvl="1" indent="-161924">
              <a:lnSpc>
                <a:spcPts val="1799"/>
              </a:lnSpc>
              <a:buFont typeface="Arial"/>
              <a:buChar char="•"/>
            </a:pPr>
            <a:r>
              <a:rPr lang="en-US" sz="1499">
                <a:solidFill>
                  <a:srgbClr val="2C6063"/>
                </a:solidFill>
                <a:latin typeface="Tex Gyre Bonum"/>
              </a:rPr>
              <a:t>Lorem ipsum dolor sit amet.</a:t>
            </a:r>
          </a:p>
          <a:p>
            <a:pPr marL="323848" lvl="1" indent="-161924">
              <a:lnSpc>
                <a:spcPts val="1799"/>
              </a:lnSpc>
              <a:spcBef>
                <a:spcPct val="0"/>
              </a:spcBef>
              <a:buFont typeface="Arial"/>
              <a:buChar char="•"/>
            </a:pPr>
            <a:r>
              <a:rPr lang="en-US" sz="1499">
                <a:solidFill>
                  <a:srgbClr val="2C6063"/>
                </a:solidFill>
                <a:latin typeface="Tex Gyre Bonum"/>
              </a:rPr>
              <a:t>Consectetur adipiscing elit.</a:t>
            </a:r>
          </a:p>
        </p:txBody>
      </p:sp>
      <p:sp>
        <p:nvSpPr>
          <p:cNvPr id="12" name="TextBox 12"/>
          <p:cNvSpPr txBox="1"/>
          <p:nvPr/>
        </p:nvSpPr>
        <p:spPr>
          <a:xfrm>
            <a:off x="12189072" y="7458916"/>
            <a:ext cx="3750321" cy="352425"/>
          </a:xfrm>
          <a:prstGeom prst="rect">
            <a:avLst/>
          </a:prstGeom>
        </p:spPr>
        <p:txBody>
          <a:bodyPr lIns="0" tIns="0" rIns="0" bIns="0" rtlCol="0" anchor="t">
            <a:spAutoFit/>
          </a:bodyPr>
          <a:lstStyle/>
          <a:p>
            <a:pPr marL="0" lvl="0" indent="0" algn="ctr">
              <a:lnSpc>
                <a:spcPts val="2640"/>
              </a:lnSpc>
              <a:spcBef>
                <a:spcPct val="0"/>
              </a:spcBef>
            </a:pPr>
            <a:r>
              <a:rPr lang="en-US" sz="2200" u="sng">
                <a:solidFill>
                  <a:srgbClr val="191F2B"/>
                </a:solidFill>
                <a:latin typeface="Public Sans"/>
              </a:rPr>
              <a:t>Top x Uncommon Sentences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577920" y="1028700"/>
            <a:ext cx="8681380" cy="6550702"/>
          </a:xfrm>
          <a:prstGeom prst="rect">
            <a:avLst/>
          </a:prstGeom>
        </p:spPr>
      </p:pic>
      <p:grpSp>
        <p:nvGrpSpPr>
          <p:cNvPr id="3" name="Group 3"/>
          <p:cNvGrpSpPr/>
          <p:nvPr/>
        </p:nvGrpSpPr>
        <p:grpSpPr>
          <a:xfrm>
            <a:off x="8577920" y="7956337"/>
            <a:ext cx="8681380" cy="1395349"/>
            <a:chOff x="0" y="0"/>
            <a:chExt cx="11575174" cy="1860466"/>
          </a:xfrm>
        </p:grpSpPr>
        <p:sp>
          <p:nvSpPr>
            <p:cNvPr id="4" name="TextBox 4"/>
            <p:cNvSpPr txBox="1"/>
            <p:nvPr/>
          </p:nvSpPr>
          <p:spPr>
            <a:xfrm>
              <a:off x="0" y="0"/>
              <a:ext cx="11575174" cy="558800"/>
            </a:xfrm>
            <a:prstGeom prst="rect">
              <a:avLst/>
            </a:prstGeom>
          </p:spPr>
          <p:txBody>
            <a:bodyPr lIns="0" tIns="0" rIns="0" bIns="0" rtlCol="0" anchor="t">
              <a:spAutoFit/>
            </a:bodyPr>
            <a:lstStyle/>
            <a:p>
              <a:pPr marL="0" lvl="0" indent="0">
                <a:lnSpc>
                  <a:spcPts val="3360"/>
                </a:lnSpc>
                <a:spcBef>
                  <a:spcPct val="0"/>
                </a:spcBef>
              </a:pPr>
              <a:r>
                <a:rPr lang="en-US" sz="2800">
                  <a:solidFill>
                    <a:srgbClr val="2C6063"/>
                  </a:solidFill>
                  <a:latin typeface="Tex Gyre Bonum"/>
                </a:rPr>
                <a:t>Internal System Logging (~13k rows)</a:t>
              </a:r>
            </a:p>
          </p:txBody>
        </p:sp>
        <p:sp>
          <p:nvSpPr>
            <p:cNvPr id="5" name="TextBox 5"/>
            <p:cNvSpPr txBox="1"/>
            <p:nvPr/>
          </p:nvSpPr>
          <p:spPr>
            <a:xfrm>
              <a:off x="0" y="836422"/>
              <a:ext cx="11575174" cy="1024043"/>
            </a:xfrm>
            <a:prstGeom prst="rect">
              <a:avLst/>
            </a:prstGeom>
          </p:spPr>
          <p:txBody>
            <a:bodyPr lIns="0" tIns="0" rIns="0" bIns="0" rtlCol="0" anchor="t">
              <a:spAutoFit/>
            </a:bodyPr>
            <a:lstStyle/>
            <a:p>
              <a:pPr marL="0" lvl="0" indent="0">
                <a:lnSpc>
                  <a:spcPts val="3079"/>
                </a:lnSpc>
              </a:pPr>
              <a:r>
                <a:rPr lang="en-US" sz="2199">
                  <a:solidFill>
                    <a:srgbClr val="191F2B"/>
                  </a:solidFill>
                  <a:latin typeface="Public Sans"/>
                </a:rPr>
                <a:t>Based on an existing incident where configuration is set wrongly which caused equipment replied to be </a:t>
              </a:r>
              <a:r>
                <a:rPr lang="en-US" sz="2199">
                  <a:solidFill>
                    <a:srgbClr val="191F2B"/>
                  </a:solidFill>
                  <a:latin typeface="Public Sans Bold"/>
                </a:rPr>
                <a:t>timeout</a:t>
              </a:r>
              <a:r>
                <a:rPr lang="en-US" sz="2199">
                  <a:solidFill>
                    <a:srgbClr val="191F2B"/>
                  </a:solidFill>
                  <a:latin typeface="Public Sans"/>
                </a:rPr>
                <a:t>.</a:t>
              </a:r>
            </a:p>
          </p:txBody>
        </p:sp>
      </p:grpSp>
      <p:sp>
        <p:nvSpPr>
          <p:cNvPr id="6" name="AutoShape 6"/>
          <p:cNvSpPr/>
          <p:nvPr/>
        </p:nvSpPr>
        <p:spPr>
          <a:xfrm>
            <a:off x="0" y="0"/>
            <a:ext cx="6620138" cy="10287000"/>
          </a:xfrm>
          <a:prstGeom prst="rect">
            <a:avLst/>
          </a:prstGeom>
          <a:solidFill>
            <a:srgbClr val="2C6063"/>
          </a:solidFill>
        </p:spPr>
      </p:sp>
      <p:sp>
        <p:nvSpPr>
          <p:cNvPr id="7" name="TextBox 7"/>
          <p:cNvSpPr txBox="1"/>
          <p:nvPr/>
        </p:nvSpPr>
        <p:spPr>
          <a:xfrm>
            <a:off x="1651455" y="4629150"/>
            <a:ext cx="3317227" cy="1009650"/>
          </a:xfrm>
          <a:prstGeom prst="rect">
            <a:avLst/>
          </a:prstGeom>
        </p:spPr>
        <p:txBody>
          <a:bodyPr lIns="0" tIns="0" rIns="0" bIns="0" rtlCol="0" anchor="t">
            <a:spAutoFit/>
          </a:bodyPr>
          <a:lstStyle/>
          <a:p>
            <a:pPr marL="0" lvl="0" indent="0">
              <a:lnSpc>
                <a:spcPts val="7800"/>
              </a:lnSpc>
              <a:spcBef>
                <a:spcPct val="0"/>
              </a:spcBef>
            </a:pPr>
            <a:r>
              <a:rPr lang="en-US" sz="6500">
                <a:solidFill>
                  <a:srgbClr val="FFFFFF"/>
                </a:solidFill>
                <a:latin typeface="Public Sans Bold"/>
              </a:rPr>
              <a:t>Dataset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1284</Words>
  <Application>Microsoft Office PowerPoint</Application>
  <PresentationFormat>Custom</PresentationFormat>
  <Paragraphs>176</Paragraphs>
  <Slides>30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Public Sans</vt:lpstr>
      <vt:lpstr>Intro Rust</vt:lpstr>
      <vt:lpstr>Public Sans Bold</vt:lpstr>
      <vt:lpstr>Calibri</vt:lpstr>
      <vt:lpstr>Arial</vt:lpstr>
      <vt:lpstr>Open Sans Light</vt:lpstr>
      <vt:lpstr>Intro Rust Bold</vt:lpstr>
      <vt:lpstr>Tex Gyre Bonum Bold</vt:lpstr>
      <vt:lpstr>Tex Gyre Bonum</vt:lpstr>
      <vt:lpstr>Cerebri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White Simple and Basic Basic Simple Presentation</dc:title>
  <cp:lastModifiedBy>Tang Kai Vern (IFKM CSC FI FE EMA EA K)</cp:lastModifiedBy>
  <cp:revision>2</cp:revision>
  <dcterms:created xsi:type="dcterms:W3CDTF">2006-08-16T00:00:00Z</dcterms:created>
  <dcterms:modified xsi:type="dcterms:W3CDTF">2022-03-08T12:14:22Z</dcterms:modified>
  <dc:identifier>DAE6K56P7Jc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empower.integration.Classification.DocumentId">
    <vt:lpwstr/>
  </property>
  <property fmtid="{D5CDD505-2E9C-101B-9397-08002B2CF9AE}" pid="3" name="empower.integration.Classification.DocumentVersion">
    <vt:lpwstr/>
  </property>
  <property fmtid="{D5CDD505-2E9C-101B-9397-08002B2CF9AE}" pid="4" name="empower.integration.Classification.DocumentOwner">
    <vt:lpwstr/>
  </property>
  <property fmtid="{D5CDD505-2E9C-101B-9397-08002B2CF9AE}" pid="5" name="empower.integration.Classification.ShowFooter">
    <vt:bool>true</vt:bool>
  </property>
  <property fmtid="{D5CDD505-2E9C-101B-9397-08002B2CF9AE}" pid="6" name="empower.integration.Classification.RestrictionLevel">
    <vt:i4>0</vt:i4>
  </property>
  <property fmtid="{D5CDD505-2E9C-101B-9397-08002B2CF9AE}" pid="7" name="empower.integration.Classification.FooterDate">
    <vt:filetime>2022-03-08T12:11:02Z</vt:filetime>
  </property>
  <property fmtid="{D5CDD505-2E9C-101B-9397-08002B2CF9AE}" pid="8" name="empower.integration.Classification.DateFormat">
    <vt:lpwstr/>
  </property>
  <property fmtid="{D5CDD505-2E9C-101B-9397-08002B2CF9AE}" pid="9" name="empower.integration.Classification.IsDraft">
    <vt:bool>false</vt:bool>
  </property>
  <property fmtid="{D5CDD505-2E9C-101B-9397-08002B2CF9AE}" pid="10" name="empower.integration.Classification.IsProprietary">
    <vt:bool>false</vt:bool>
  </property>
  <property fmtid="{D5CDD505-2E9C-101B-9397-08002B2CF9AE}" pid="11" name="empower.integration.Classification.HasAdditionalMarking">
    <vt:bool>false</vt:bool>
  </property>
  <property fmtid="{D5CDD505-2E9C-101B-9397-08002B2CF9AE}" pid="12" name="empower.integration.Classification.AdditionalMarking">
    <vt:lpwstr/>
  </property>
  <property fmtid="{D5CDD505-2E9C-101B-9397-08002B2CF9AE}" pid="13" name="empower.integration.Classification.IsEmpowerClassified">
    <vt:bool>false</vt:bool>
  </property>
</Properties>
</file>